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47"/>
  </p:notesMasterIdLst>
  <p:handoutMasterIdLst>
    <p:handoutMasterId r:id="rId48"/>
  </p:handoutMasterIdLst>
  <p:sldIdLst>
    <p:sldId id="330" r:id="rId3"/>
    <p:sldId id="408"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50" r:id="rId19"/>
    <p:sldId id="451"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447" r:id="rId43"/>
    <p:sldId id="448" r:id="rId44"/>
    <p:sldId id="449" r:id="rId45"/>
    <p:sldId id="298" r:id="rId46"/>
  </p:sldIdLst>
  <p:sldSz cx="9144000" cy="6858000" type="screen4x3"/>
  <p:notesSz cx="6858000" cy="9144000"/>
  <p:embeddedFontLst>
    <p:embeddedFont>
      <p:font typeface="Cambria" panose="02040503050406030204" pitchFamily="18" charset="0"/>
      <p:regular r:id="rId49"/>
      <p:bold r:id="rId50"/>
      <p:italic r:id="rId51"/>
      <p:boldItalic r:id="rId52"/>
    </p:embeddedFont>
    <p:embeddedFont>
      <p:font typeface="Verdana" panose="020B060403050404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2491" autoAdjust="0"/>
  </p:normalViewPr>
  <p:slideViewPr>
    <p:cSldViewPr snapToGrid="0" snapToObjects="1">
      <p:cViewPr varScale="1">
        <p:scale>
          <a:sx n="74" d="100"/>
          <a:sy n="74" d="100"/>
        </p:scale>
        <p:origin x="1920" y="72"/>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34344"/>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4/29/2025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a:t>
            </a:r>
            <a:r>
              <a:rPr lang="en-US" b="1" dirty="0">
                <a:latin typeface="Arial" charset="0"/>
              </a:rPr>
              <a:t>marketing analysis</a:t>
            </a:r>
            <a:r>
              <a:rPr lang="en-US" dirty="0">
                <a:latin typeface="Arial" charset="0"/>
              </a:rPr>
              <a:t> provides a comprehensive review of the marketing program and where advertising fits into the plan. An </a:t>
            </a:r>
            <a:r>
              <a:rPr lang="en-US" b="1" dirty="0">
                <a:latin typeface="Arial" charset="0"/>
              </a:rPr>
              <a:t>advertising analysis</a:t>
            </a:r>
            <a:r>
              <a:rPr lang="en-US" dirty="0">
                <a:latin typeface="Arial" charset="0"/>
              </a:rPr>
              <a:t> states the primary advertising strategy and budget to be used, as well as the advertising objectives. The </a:t>
            </a:r>
            <a:r>
              <a:rPr lang="en-US" b="1" dirty="0">
                <a:latin typeface="Arial" charset="0"/>
              </a:rPr>
              <a:t>media strategy</a:t>
            </a:r>
            <a:r>
              <a:rPr lang="en-US" dirty="0">
                <a:latin typeface="Arial" charset="0"/>
              </a:rPr>
              <a:t> spells out the media to be used and the creative considerations. The </a:t>
            </a:r>
            <a:r>
              <a:rPr lang="en-US" b="1" dirty="0">
                <a:latin typeface="Arial" charset="0"/>
              </a:rPr>
              <a:t>media schedule</a:t>
            </a:r>
            <a:r>
              <a:rPr lang="en-US" dirty="0">
                <a:latin typeface="Arial" charset="0"/>
              </a:rPr>
              <a:t> notes when ads will appear in individual media vehicles. The media planning concludes with a justification and summary of the media plan.</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588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media planner’s responsibility is to match target markets with advertising media having similar target audiences. Here, t</a:t>
            </a:r>
            <a:r>
              <a:rPr lang="en-US" sz="1200" b="0" i="0" u="none" strike="noStrike" kern="1200" baseline="0" dirty="0">
                <a:solidFill>
                  <a:schemeClr val="tx1"/>
                </a:solidFill>
                <a:latin typeface="+mn-lt"/>
                <a:ea typeface="+mn-ea"/>
                <a:cs typeface="+mn-cs"/>
              </a:rPr>
              <a:t>he media planner will locate the best local medium for this St. Francis Medical Center advertisement.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2477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media buyer</a:t>
            </a:r>
            <a:r>
              <a:rPr lang="en-US" sz="1200" b="0" i="0" u="none" strike="noStrike" kern="1200" baseline="0" dirty="0">
                <a:solidFill>
                  <a:schemeClr val="tx1"/>
                </a:solidFill>
                <a:latin typeface="+mn-lt"/>
                <a:ea typeface="+mn-ea"/>
                <a:cs typeface="+mn-cs"/>
              </a:rPr>
              <a:t> purchases the space and negotiates rates, times, and schedules for traditional media ads. Media buyers maintain contact with media</a:t>
            </a:r>
          </a:p>
          <a:p>
            <a:r>
              <a:rPr lang="en-US" sz="1200" b="0" i="0" u="none" strike="noStrike" kern="1200" baseline="0" dirty="0">
                <a:solidFill>
                  <a:schemeClr val="tx1"/>
                </a:solidFill>
                <a:latin typeface="+mn-lt"/>
                <a:ea typeface="+mn-ea"/>
                <a:cs typeface="+mn-cs"/>
              </a:rPr>
              <a:t>sales representatives. They know a great deal about rates and schedules. Media buyers watch for special deals and tie-ins between media outlets. Placement of a commercial in a television show or print ad in a magazine is an important consideration, both in terms of price and effectiveness. For this Schwinn bicycle advertisement, the media buyer would consider the appropriate venues and times of year to place the ad. </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5243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Some research has shown there is little connection between the size of the agency and the price negotiated. Being a large agency does not guarantee lower prices. A spot ad is a one-time placement of an advertisement. The rates are negotiated individually with television stations, so prices vary considerably. The effectiveness of media buyers is determined by the quality of the media choice, the creativity of the media buyer in negotiating and placing ads, financial stewardship of the buyer, the agency’s culture and track record in buying media, and in the relationships the media buyer develops with the media representatives.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4492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Reach </a:t>
            </a:r>
            <a:r>
              <a:rPr lang="en-US" dirty="0">
                <a:latin typeface="Arial" charset="0"/>
              </a:rPr>
              <a:t>represents the number of people, households, or businesses in a target audience that are exposed to a media vehicle or message schedule at least once during a specified time period, which is usually four weeks. </a:t>
            </a:r>
            <a:r>
              <a:rPr lang="en-US" b="1" dirty="0">
                <a:latin typeface="Arial" charset="0"/>
              </a:rPr>
              <a:t>Frequency</a:t>
            </a:r>
            <a:r>
              <a:rPr lang="en-US" dirty="0">
                <a:latin typeface="Arial" charset="0"/>
              </a:rPr>
              <a:t> is the average number of times an individual, household, or business is exposed to a particular advertisement within a specified time period, again usually within four weeks. </a:t>
            </a:r>
            <a:r>
              <a:rPr lang="en-US" b="1" dirty="0">
                <a:latin typeface="Arial" charset="0"/>
              </a:rPr>
              <a:t>Opportunities to see (OTS)</a:t>
            </a:r>
            <a:r>
              <a:rPr lang="en-US" dirty="0">
                <a:latin typeface="Arial" charset="0"/>
              </a:rPr>
              <a:t> refer to the cumulative exposures achieved in a given time period. A brand that places three</a:t>
            </a:r>
            <a:r>
              <a:rPr lang="en-US" baseline="0" dirty="0">
                <a:latin typeface="Arial" charset="0"/>
              </a:rPr>
              <a:t> </a:t>
            </a:r>
            <a:r>
              <a:rPr lang="en-US" dirty="0">
                <a:latin typeface="Arial" charset="0"/>
              </a:rPr>
              <a:t>ads on a television show that is televised weekly will produce 12 OTS (3 shows x 4 weeks). </a:t>
            </a:r>
            <a:r>
              <a:rPr lang="en-US" b="1" dirty="0">
                <a:latin typeface="Arial" charset="0"/>
              </a:rPr>
              <a:t>Gross rating points (GRPs)</a:t>
            </a:r>
            <a:r>
              <a:rPr lang="en-US" dirty="0">
                <a:latin typeface="Arial" charset="0"/>
              </a:rPr>
              <a:t> measure the impact or intensity of a media plan. Gross rating points are calculated by multiplying a vehicle’s rating by the OTS.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6587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Cost for media is often per one thousand (CPM), which allows for easy comparisons across vehicles and even media. </a:t>
            </a:r>
            <a:r>
              <a:rPr lang="en-US" b="1" dirty="0">
                <a:latin typeface="Arial" charset="0"/>
              </a:rPr>
              <a:t>Ratings</a:t>
            </a:r>
            <a:r>
              <a:rPr lang="en-US" dirty="0">
                <a:latin typeface="Arial" charset="0"/>
              </a:rPr>
              <a:t> measure the percent of a target market that is exposed to a medium. </a:t>
            </a:r>
            <a:r>
              <a:rPr lang="en-US" b="1" dirty="0">
                <a:latin typeface="Arial" charset="0"/>
              </a:rPr>
              <a:t>Cost per rating point</a:t>
            </a:r>
            <a:r>
              <a:rPr lang="en-US" dirty="0">
                <a:latin typeface="Arial" charset="0"/>
              </a:rPr>
              <a:t> allows for comparisons across media. It is calculated by dividing the cost of the media buy by the vehicle’s rating. An alternative is to use the </a:t>
            </a:r>
            <a:r>
              <a:rPr lang="en-US" b="1" dirty="0">
                <a:latin typeface="Arial" charset="0"/>
              </a:rPr>
              <a:t>weighted (or demographic) CPM</a:t>
            </a:r>
            <a:r>
              <a:rPr lang="en-US" dirty="0">
                <a:latin typeface="Arial" charset="0"/>
              </a:rPr>
              <a:t>, which is calculated by multiplying the cost of the media buy by 1,000, then dividing by the actual audience reached. </a:t>
            </a:r>
            <a:r>
              <a:rPr lang="en-US" b="1" dirty="0">
                <a:latin typeface="Arial" charset="0"/>
              </a:rPr>
              <a:t>Continuity </a:t>
            </a:r>
            <a:r>
              <a:rPr lang="en-US" dirty="0">
                <a:latin typeface="Arial" charset="0"/>
              </a:rPr>
              <a:t>refers to the exposure pattern or schedule used in the campaign. A continuous campaign uses media in a steady stream throughout the entire campaign. Pulsating has expenditures throughout the entire campaign, but will also have bursts when extra spending occurs. Flighting (or discontinuous) campaigns spend money on media at different times during the campaign and none at other times. </a:t>
            </a:r>
            <a:r>
              <a:rPr lang="en-US" b="1" dirty="0">
                <a:latin typeface="Arial" charset="0"/>
              </a:rPr>
              <a:t>Gross impressions</a:t>
            </a:r>
            <a:r>
              <a:rPr lang="en-US" dirty="0">
                <a:latin typeface="Arial" charset="0"/>
              </a:rPr>
              <a:t> represent the total exposures of an audience to an advertisement. If an ad was shown four times on a television show with an audience of 2 million people, then the total gross impressions would be 8 million.</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0658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it is important to encourage students to think about their career choices and where they might work in the media industry. Many students may be surprised to know that so many specialized jobs exist in traditional media.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3904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table provides hypothetical media information for select magazines. The CPM is calculated by dividing the cost by the total readership then multiplying by 1,000. For this example, the target market consists of 20 million. The fifth column identifies the percent of the readership that fits the target market. For example, 13.51% of </a:t>
            </a:r>
            <a:r>
              <a:rPr lang="en-US" i="1" dirty="0">
                <a:latin typeface="Arial" charset="0"/>
              </a:rPr>
              <a:t>Better Homes and Gardens’</a:t>
            </a:r>
            <a:r>
              <a:rPr lang="en-US" dirty="0">
                <a:latin typeface="Arial" charset="0"/>
              </a:rPr>
              <a:t> readership fits the target market of this product. The next column is the 13.51% times the total readership for </a:t>
            </a:r>
            <a:r>
              <a:rPr lang="en-US" i="1" dirty="0">
                <a:latin typeface="Arial" charset="0"/>
              </a:rPr>
              <a:t>Better Homes and Gardens</a:t>
            </a:r>
            <a:r>
              <a:rPr lang="en-US" dirty="0">
                <a:latin typeface="Arial" charset="0"/>
              </a:rPr>
              <a:t>, which means approximately 1,033,000 readers fit the target market for this product. The rating (reach) is the number of readers who fit the target market divided by the total market (20 million). For </a:t>
            </a:r>
            <a:r>
              <a:rPr lang="en-US" i="1" dirty="0">
                <a:latin typeface="Arial" charset="0"/>
              </a:rPr>
              <a:t>Better Homes and Gardens, </a:t>
            </a:r>
            <a:r>
              <a:rPr lang="en-US" dirty="0">
                <a:latin typeface="Arial" charset="0"/>
              </a:rPr>
              <a:t>the 1,033,000 was divided by 20 million, yielding a reach of about 5.2%. Thus, 5.2% of the target market reads the magazine. The cost per rating point is the cost of the ad divided by the rating. For </a:t>
            </a:r>
            <a:r>
              <a:rPr lang="en-US" i="1" dirty="0">
                <a:latin typeface="Arial" charset="0"/>
              </a:rPr>
              <a:t>Better Homes and Gardens,</a:t>
            </a:r>
            <a:r>
              <a:rPr lang="en-US" dirty="0">
                <a:latin typeface="Arial" charset="0"/>
              </a:rPr>
              <a:t> it is $506,380/5.2.</a:t>
            </a:r>
            <a:endParaRPr lang="en-IN" dirty="0"/>
          </a:p>
          <a:p>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32259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table shows the weighted CPM, which is the advertising costs multiplied by 1,000, then divided by the actual audience reached. So for </a:t>
            </a:r>
            <a:r>
              <a:rPr lang="en-US" i="1" dirty="0">
                <a:latin typeface="Arial" charset="0"/>
              </a:rPr>
              <a:t>Better Homes &amp; Gardens,</a:t>
            </a:r>
            <a:r>
              <a:rPr lang="en-US" dirty="0">
                <a:latin typeface="Arial" charset="0"/>
              </a:rPr>
              <a:t> it is ($506,380*1000) / 1,033,000.</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7500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three-exposure hypothesis was introduced by Herbert Krugman. The hypothesis states that it takes at least three exposures to an ad for it to have an effect. It also is based on the idea that advertising has intrusion value; that is, viewers will pay attention to an ad even if they don’t want to. Most advertisers feel three exposures are not enough and that advertising today does not always display intrusion value. Consumers have selective attention and focus. They pay attention to only certain ads. According to recency theory, one ad exposure may be enough if the person has an interest in that product or for some other reason pays attention to the ad. Recency theory suggests advertising needs to be continuous since most of the time ads are ignored. According to recency theory, increasing exposure through adding reach is more important than adding frequency.</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4622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7.</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46333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Effective reach </a:t>
            </a:r>
            <a:r>
              <a:rPr lang="en-US" dirty="0">
                <a:latin typeface="Arial" charset="0"/>
              </a:rPr>
              <a:t>is the percent of the audience that must be exposed to an advertisement to achieve a specific objective. </a:t>
            </a:r>
            <a:r>
              <a:rPr lang="en-US" b="1" dirty="0">
                <a:latin typeface="Arial" charset="0"/>
              </a:rPr>
              <a:t>Effective frequency </a:t>
            </a:r>
            <a:r>
              <a:rPr lang="en-US" dirty="0">
                <a:latin typeface="Arial" charset="0"/>
              </a:rPr>
              <a:t>is the number of times an audience must be exposed to an advertisement to achieve a specific objective. If there are too few ads or reach is too low, then the campaign is not effective. If the ads are seen too many times, then resources are being wasted. The size and placement of ads impact exposure and impact effective reach and effective frequency. The number and type of media also impact effectiveness. Advertisers today have computer models that will help them optimize media schedules. In this ad, </a:t>
            </a:r>
            <a:r>
              <a:rPr lang="en-US" sz="1200" b="0" i="0" u="none" strike="noStrike" kern="1200" baseline="0" dirty="0">
                <a:solidFill>
                  <a:schemeClr val="tx1"/>
                </a:solidFill>
                <a:latin typeface="+mn-lt"/>
                <a:ea typeface="+mn-ea"/>
                <a:cs typeface="+mn-cs"/>
              </a:rPr>
              <a:t>V8’s marketing team would carefully assess effective reach and effective frequency of company advertisements.</a:t>
            </a:r>
            <a:r>
              <a:rPr lang="en-US" dirty="0">
                <a:latin typeface="Arial" charset="0"/>
              </a:rPr>
              <a:t>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61852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To achieve a high level of brand recognition, advertisers want to focus on visual presentation of the product. The goal is for viewers to recognize the ad, the product, and the brand when they are shown the ad. The brand name does not have to be recalled. If advertisers want to increase recall, then the brand does need to be part of the evoked set and in the person’s long-term memory. Frequency is more important than reach in enhancing recall. The more they hear the brand name, repetition, the more likely it will be remembered. </a:t>
            </a:r>
            <a:r>
              <a:rPr lang="en-US" sz="1200" b="0" i="0" u="none" strike="noStrike" kern="1200" baseline="0" dirty="0">
                <a:solidFill>
                  <a:schemeClr val="tx1"/>
                </a:solidFill>
                <a:latin typeface="+mn-lt"/>
                <a:ea typeface="+mn-ea"/>
                <a:cs typeface="+mn-cs"/>
              </a:rPr>
              <a:t>This humorous ad is in part designed to help Fresh Step</a:t>
            </a:r>
          </a:p>
          <a:p>
            <a:r>
              <a:rPr lang="en-US" sz="1200" b="0" i="0" u="none" strike="noStrike" kern="1200" baseline="0" dirty="0">
                <a:solidFill>
                  <a:schemeClr val="tx1"/>
                </a:solidFill>
                <a:latin typeface="+mn-lt"/>
                <a:ea typeface="+mn-ea"/>
                <a:cs typeface="+mn-cs"/>
              </a:rPr>
              <a:t>achieve brand recall for cat owners who purchase litter.</a:t>
            </a:r>
            <a:r>
              <a:rPr lang="en-US" dirty="0">
                <a:latin typeface="Arial" charset="0"/>
              </a:rPr>
              <a:t>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24129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table provides a summary of the differences between brand recognition and brand recall. For brand recognition, the goal is to create or strengthen mental linkages in the cognitive maps of individuals. Increasing reach works best. For brand recall, the goal is to make the brand part of the evoked set of consumers and that is best done through repetition, increasing frequency.</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1799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Television for many years had the reputation of being the glamour advertising medium. To some, TV still remains the best medium. But, its luster has faded for many products. This table summarizes the advantages and disadvantages of TV. It can reach a large audience at a relatively low cost per contact, but that overall cost is high for many brands. Clutter is the number-one problem facing TV. Channel surfing and shifting to other media also pose concerns.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52263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cost of TV ads is still determined by Nielsen TV ratings. The ratings are calculated by dividing the number of households watching a program by the total number of households, which in the U.S. is now about 109.7 million. The share is the number of households watching the program divided by the number of households with the TV turned 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0460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commercial C3 rating is for actual commercial time plus any viewing within three days after the original ad runs. The C3 rating is now used to determine advertising rates. It is calculated by averaging the viewing of commercials within a pod. Critics</a:t>
            </a:r>
            <a:r>
              <a:rPr lang="en-US" baseline="0" dirty="0">
                <a:latin typeface="Arial" charset="0"/>
              </a:rPr>
              <a:t> assert </a:t>
            </a:r>
            <a:r>
              <a:rPr lang="en-US" dirty="0">
                <a:latin typeface="Arial" charset="0"/>
              </a:rPr>
              <a:t>that not all ads within a pod are viewed equally. For instance, the first slot has a 28% higher awareness level. Nielsen plans to extend C3 rating to “On Demand C3” which will produce a rating for each commercial.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15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charset="0"/>
              </a:rPr>
              <a:t>Nielsen is the primary provider of ratings. In addition to national ratings, Nielsen provides ratings for DMAs. Data is gathered through diaries, audience meters, and people meters. Demographic data can be obtained from agencies such as Nielsen Media Research, Starch INRA, </a:t>
            </a:r>
            <a:r>
              <a:rPr lang="en-US" dirty="0" err="1">
                <a:latin typeface="Arial" charset="0"/>
              </a:rPr>
              <a:t>Mediamark</a:t>
            </a:r>
            <a:r>
              <a:rPr lang="en-US" dirty="0">
                <a:latin typeface="Arial" charset="0"/>
              </a:rPr>
              <a:t> Research, Burke Marketing Research, and </a:t>
            </a:r>
            <a:r>
              <a:rPr lang="en-US" sz="1200" dirty="0"/>
              <a:t>Simmons Market Research Bureau.</a:t>
            </a:r>
            <a:endParaRPr lang="en-IN" sz="1200" dirty="0"/>
          </a:p>
          <a:p>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9606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Local and regional television is excellent for local and regional companies. National brands can advertise on these stations by purchasing spot TV space. Many national time slots are sold during sweeps week. By selecting local channels to supplement the national time, companies can generate higher GRPs at a lower cost. </a:t>
            </a:r>
            <a:r>
              <a:rPr lang="en-US" sz="1200" b="0" i="0" u="none" strike="noStrike" kern="1200" baseline="0" dirty="0">
                <a:solidFill>
                  <a:schemeClr val="tx1"/>
                </a:solidFill>
                <a:latin typeface="+mn-lt"/>
                <a:ea typeface="+mn-ea"/>
                <a:cs typeface="+mn-cs"/>
              </a:rPr>
              <a:t>Local and regional television provides excellent options for Terrebonne General Medical Center, as shown here. </a:t>
            </a:r>
            <a:r>
              <a:rPr lang="en-US" dirty="0">
                <a:latin typeface="Arial" charset="0"/>
              </a:rPr>
              <a:t>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4051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Dynamic advertising </a:t>
            </a:r>
            <a:r>
              <a:rPr lang="en-US" dirty="0">
                <a:latin typeface="Arial" charset="0"/>
              </a:rPr>
              <a:t>allows a company,</a:t>
            </a:r>
            <a:r>
              <a:rPr lang="en-US" baseline="0" dirty="0">
                <a:latin typeface="Arial" charset="0"/>
              </a:rPr>
              <a:t> such as DirecTV, to obtain subscriber information from marketing research firms and combine it with the company’s data to send targeted ads to subscribers that meet specific criteria and live in targeted areas. </a:t>
            </a:r>
            <a:r>
              <a:rPr lang="en-US" b="1" baseline="0" dirty="0">
                <a:latin typeface="Arial" charset="0"/>
              </a:rPr>
              <a:t>Retargeting </a:t>
            </a:r>
            <a:r>
              <a:rPr lang="en-US" sz="1200" b="0" i="0" u="none" strike="noStrike" kern="1200" baseline="0" dirty="0">
                <a:solidFill>
                  <a:schemeClr val="tx1"/>
                </a:solidFill>
                <a:latin typeface="+mn-lt"/>
                <a:ea typeface="+mn-ea"/>
                <a:cs typeface="+mn-cs"/>
              </a:rPr>
              <a:t>involves sending follow-up ads to a person’s mobile device after viewing the ad on TV.</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9269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Consumers are spending more time online and less time watching television. But for high social media users, the time spent watching TV is actually higher. Deloitte Research found that 75% of consumers multi-task while watching TV – 42% online, 29% talking on phones, and 26% sending text messages. Through this advertisement, </a:t>
            </a:r>
            <a:r>
              <a:rPr lang="en-US" sz="1200" b="0" i="0" u="none" strike="noStrike" kern="1200" baseline="0" dirty="0" err="1">
                <a:solidFill>
                  <a:schemeClr val="tx1"/>
                </a:solidFill>
                <a:latin typeface="+mn-lt"/>
                <a:ea typeface="+mn-ea"/>
                <a:cs typeface="+mn-cs"/>
              </a:rPr>
              <a:t>SteviB’s</a:t>
            </a:r>
            <a:r>
              <a:rPr lang="en-US" sz="1200" b="0" i="0" u="none" strike="noStrike" kern="1200" baseline="0" dirty="0">
                <a:solidFill>
                  <a:schemeClr val="tx1"/>
                </a:solidFill>
                <a:latin typeface="+mn-lt"/>
                <a:ea typeface="+mn-ea"/>
                <a:cs typeface="+mn-cs"/>
              </a:rPr>
              <a:t> can use social media to engage fans with the brand during the football kickoff sweepstakes.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74400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additional objectives for Chapter 7.</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75305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Many companies are now posting TV ads on YouTube. Some are posted simultaneously, others are pre-rolled on YouTube, especially during the Super Bowl. Research shows recall higher – 200% of viewing on both YouTube and TV and 150% higher for YouTube only. More than 3 billion consumers watch YouTube daily.</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99404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Super Bowl is the biggest advertising event of the year with many of the 110 million-plus viewers watching the game to see the ads. In the past, ads were kept secret until the Super Bowl. Now, many ads are pre-rolled through social media, YouTube, and Facebook. Teaser ads are often used but sometimes extended ads with additional content and information are used. Social media allows for immediate feedback and monitoring of social buzz.</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90080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Many Americans still listen to the radio daily. </a:t>
            </a:r>
            <a:r>
              <a:rPr lang="en-US" sz="1200" b="0" i="0" u="none" strike="noStrike" kern="1200" baseline="0" dirty="0">
                <a:solidFill>
                  <a:schemeClr val="tx1"/>
                </a:solidFill>
                <a:latin typeface="+mn-lt"/>
                <a:ea typeface="+mn-ea"/>
                <a:cs typeface="+mn-cs"/>
              </a:rPr>
              <a:t>Statista reports that as of 2018, Americans spent 106 minutes per day listening to the radio, with much of this time being spent while commuting. </a:t>
            </a:r>
            <a:r>
              <a:rPr lang="en-US" dirty="0">
                <a:latin typeface="Arial" charset="0"/>
              </a:rPr>
              <a:t>Radio is especially important for smaller, local businesses. This table identifies the advantages and disadvantages of radio. Audiences can be segmented based on station format, and many listeners form an attachment to DJs. The major problem is short exposure and low attention. Radio is often used as background music.</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93253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the idea is to get students to consider and talk about their own roles as media consumers. Which (if any) traditional media do they pay attention to? Were these media effective in stimulating purchases?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785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Services and amusements are the big spenders on outdoor advertising. The next largest category is transportation, hotels, and resorts.</a:t>
            </a:r>
            <a:endParaRPr lang="en-IN" dirty="0"/>
          </a:p>
          <a:p>
            <a:endParaRPr lang="en-IN" dirty="0"/>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x axis is labeled expenditures in millions of dollars and extends from 0 to 1200. The y axis shows labels and values as follows.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Government, politics and nonprofits, 276</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Automotive dealers and services, 294</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Financial, 370</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Insurance and real estate, 420</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Media and advertising, 452</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Communications, 514</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Restaurants, 514</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Retail, 528</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Transportation, hotels and resorts, 602</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Services and amusements, 1042</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45071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Out-of-home media is more than just billboards. It includes signs on cabs, buses, park benches, fences of stadiums and arenas, and even a blimp flying over a major event. Advances in technology have dramatically changed out-of-home advertising. This table shows the advantages and disadvantages. Out-of-home has the advantage of geographic selectivity and is excellent for local ads, broad reach, and a low cost per impression. The problem is a very short exposure time, especially for highway billboards, so the message has to be extremely brief.</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09807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Magazines can still be the best choice for advertising. Research indicates magazines are a strong driver of purchase intentions and visits to websites. Magazines work especially well when blended with other media. Magazines offer high segmentation, high-quality color, and a long life span. Magazines often are kept for months and read and reread. Disadvantages are the high cost, the high level of clutter, and the very little flexibility in modifying ads. </a:t>
            </a:r>
            <a:r>
              <a:rPr lang="en-US" sz="1200" b="0" i="0" u="none" strike="noStrike" kern="1200" baseline="0" dirty="0">
                <a:solidFill>
                  <a:schemeClr val="tx1"/>
                </a:solidFill>
                <a:latin typeface="+mn-lt"/>
                <a:ea typeface="+mn-ea"/>
                <a:cs typeface="+mn-cs"/>
              </a:rPr>
              <a:t>This advertisement for </a:t>
            </a:r>
            <a:r>
              <a:rPr lang="en-US" sz="1200" b="0" i="0" u="none" strike="noStrike" kern="1200" baseline="0" dirty="0" err="1">
                <a:solidFill>
                  <a:schemeClr val="tx1"/>
                </a:solidFill>
                <a:latin typeface="+mn-lt"/>
                <a:ea typeface="+mn-ea"/>
                <a:cs typeface="+mn-cs"/>
              </a:rPr>
              <a:t>Denecke’s</a:t>
            </a:r>
            <a:r>
              <a:rPr lang="en-US" sz="1200" b="0" i="0" u="none" strike="noStrike" kern="1200" baseline="0" dirty="0">
                <a:solidFill>
                  <a:schemeClr val="tx1"/>
                </a:solidFill>
                <a:latin typeface="+mn-lt"/>
                <a:ea typeface="+mn-ea"/>
                <a:cs typeface="+mn-cs"/>
              </a:rPr>
              <a:t> DCODE device might appear in a magazine for business people or the business section of a</a:t>
            </a:r>
          </a:p>
          <a:p>
            <a:r>
              <a:rPr lang="en-US" sz="1200" b="0" i="0" u="none" strike="noStrike" kern="1200" baseline="0" dirty="0">
                <a:solidFill>
                  <a:schemeClr val="tx1"/>
                </a:solidFill>
                <a:latin typeface="+mn-lt"/>
                <a:ea typeface="+mn-ea"/>
                <a:cs typeface="+mn-cs"/>
              </a:rPr>
              <a:t>national newspaper.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03708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Newspapers are still important for local businesses and providing coupons to consumers. Newspapers have a high level of credibility and strong audience interest. They</a:t>
            </a:r>
            <a:r>
              <a:rPr lang="en-US" baseline="0" dirty="0">
                <a:latin typeface="Arial" charset="0"/>
              </a:rPr>
              <a:t> are </a:t>
            </a:r>
            <a:r>
              <a:rPr lang="en-US" dirty="0">
                <a:latin typeface="Arial" charset="0"/>
              </a:rPr>
              <a:t>especially effective for reaching older consumers. The problem with newspapers is that younger consumers do not read newspapers, instead they go online for news. There is major clutter and a very short life span. Newspapers are not kept and reread like magazines.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241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Selecting the proper blend of media outlets for advertisements is crucial. The work of media planners is especially important. It is their task to match target markets with media audiences, to know what media a specific target market uses. The </a:t>
            </a:r>
            <a:r>
              <a:rPr lang="en-US" b="1" dirty="0">
                <a:latin typeface="Arial" charset="0"/>
              </a:rPr>
              <a:t>media multiplier effect</a:t>
            </a:r>
            <a:r>
              <a:rPr lang="en-US" dirty="0">
                <a:latin typeface="Arial" charset="0"/>
              </a:rPr>
              <a:t> suggests that combining two or more media increases the impact of an advertising campaign more than any one medium by itself. This is true in both the consumer market and the B-to-B market. </a:t>
            </a:r>
            <a:r>
              <a:rPr lang="en-US" sz="1200" b="0" i="0" u="none" strike="noStrike" kern="1200" baseline="0" dirty="0">
                <a:solidFill>
                  <a:schemeClr val="tx1"/>
                </a:solidFill>
                <a:latin typeface="+mn-lt"/>
                <a:ea typeface="+mn-ea"/>
                <a:cs typeface="+mn-cs"/>
              </a:rPr>
              <a:t>This billboard ad for Ouachita Independent Bank was just one component of an integrated media campaign.</a:t>
            </a:r>
            <a:endParaRPr lang="en-IN" dirty="0"/>
          </a:p>
          <a:p>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a:latin typeface="Arial" charset="0"/>
              </a:rPr>
              <a:t>The title reads, it’s nice to feel secure about my bank. Feeling secure about yours? The subtitle reads, the perfect drive requires a solid foundation and the security of knowing one’s course.</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24517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Developing logical combinations of media takes planning. It starts by deciding the scale of the media market – local, regional, national, or global. Next comes an understanding of the market characteristics – demographics, geographic location, psychographic profile, and media habits. From this information, decisions can be made about which media is the best – TV, radio, outdoor, newspaper, magazines, or direct mail. Last, comes the content.</a:t>
            </a:r>
          </a:p>
          <a:p>
            <a:endParaRPr lang="en-IN" dirty="0"/>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diagram flows from left to right as follows.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Market scale, local, regional, national, global</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Market characteristics, demographics, geographics, psychographics, geodemographics, media habits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Media choices, television, radio, outdoor, newspaper, internet, magazine, direct mail, other</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Message content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5440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Chapter 7 examines traditional media, which includes the broadcast media of television and radio, outdoor media, and the print media of magazines and newspapers. The chapter begins with information about the nature of media strategy. Media planning, media buying, and media choices are then discussed. The chapter concludes with material about B-to-B media selection and international media concerns.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0895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Business-to-business ads are looking more and more like consumer ads. Sometimes it is impossible to tell if an</a:t>
            </a:r>
            <a:r>
              <a:rPr lang="en-US" baseline="0" dirty="0">
                <a:latin typeface="Arial" charset="0"/>
              </a:rPr>
              <a:t> advertisement </a:t>
            </a:r>
            <a:r>
              <a:rPr lang="en-US" dirty="0">
                <a:latin typeface="Arial" charset="0"/>
              </a:rPr>
              <a:t>is a B-to-B ad or a consumer ad. There are three major reasons for the shift. First, decision makers in businesses are also consumers. Second, decision makers in businesses are very difficult to reach. Third, the clutter in B-to-B media makes it hard to stand out. Not only has the appearance of B-to-B ads changed, but so has the media. Companies are using more consumer magazines, consumer TV shows, and consumer media. The idea is to reach business buyers outside of the work environment. However, trade publications and business magazines are still extremely important.</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4981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importance of different types of media varies widely throughout the world. </a:t>
            </a:r>
            <a:r>
              <a:rPr lang="en-US" sz="1200" b="0" i="0" u="none" strike="noStrike" kern="1200" baseline="0" dirty="0">
                <a:solidFill>
                  <a:schemeClr val="tx1"/>
                </a:solidFill>
                <a:latin typeface="+mn-lt"/>
                <a:ea typeface="+mn-ea"/>
                <a:cs typeface="+mn-cs"/>
              </a:rPr>
              <a:t>In many global markets, television continues to be the most dominant major advertising tool. </a:t>
            </a:r>
            <a:r>
              <a:rPr lang="en-US" dirty="0">
                <a:latin typeface="Arial" charset="0"/>
              </a:rPr>
              <a:t>Media habits of people in other countries are not the same as those in the United States. The media buying process is different. Culture is a major force in these differences.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24256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As with media planning, the job search involves choosing the ideal media to reach a specific target audience. To succeed, your resume should reach the places where it is most likely to be seen by the companies and the human resource offices you wish to contact. For your job search schedule, consider continuity. Your approach will depend  on the breadth of reach and frequency you wish to create.</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936916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a:t>
            </a:r>
            <a:r>
              <a:rPr lang="en-US" baseline="0" dirty="0">
                <a:latin typeface="Arial" charset="0"/>
              </a:rPr>
              <a:t> blog exercises for Chapter 7 include </a:t>
            </a:r>
            <a:r>
              <a:rPr lang="en-US" sz="1200" dirty="0"/>
              <a:t>Millennials and TV, Billboards, and Traditional Television Advertising Approaches.</a:t>
            </a:r>
          </a:p>
          <a:p>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24255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Certain holidays such as Christmas, Valentine’s Day, and Mother’s Day offer the potential to sell products that appeal to women. In each, the goal becomes to reach men in order to entice them to purchase items for their wives, romantic female partners, women who are friends, and mothers. Some marketers identify traditional media outlets that men tend to watch in order to create messages that will resonate and lead to</a:t>
            </a:r>
          </a:p>
          <a:p>
            <a:r>
              <a:rPr lang="en-US" sz="1200" b="0" i="0" u="none" strike="noStrike" kern="1200" baseline="0" dirty="0">
                <a:solidFill>
                  <a:schemeClr val="tx1"/>
                </a:solidFill>
                <a:latin typeface="+mn-lt"/>
                <a:ea typeface="+mn-ea"/>
                <a:cs typeface="+mn-cs"/>
              </a:rPr>
              <a:t>purchases. Others buy time on programs and in print media that reach women, who can then, in turn, mention their interest in the items to their male counterparts. Both methods require careful coordination of the product, the user, the purchaser, the medium, and the message.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01116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Media strategy</a:t>
            </a:r>
            <a:r>
              <a:rPr lang="en-US" dirty="0">
                <a:latin typeface="Arial" charset="0"/>
              </a:rPr>
              <a:t> involves analyzing and choosing media for an advertising and promotions campaign. Choosing the best media to speak to potential customers is a challenge. It involves matching a target audience to the media audience of specific programs.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40783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Media planning begins with a careful analysis of the target market. It involves understanding the process consumers use in making purchases, the consumer behavior events that guide those choices. It involves studying the media choices the target market makes and understanding their listening and viewing habits. To match the media to the target market requires understanding the target market. </a:t>
            </a:r>
            <a:r>
              <a:rPr lang="en-US" sz="1200" b="0" i="0" u="none" strike="noStrike" kern="1200" baseline="0" dirty="0">
                <a:solidFill>
                  <a:schemeClr val="tx1"/>
                </a:solidFill>
                <a:latin typeface="+mn-lt"/>
                <a:ea typeface="+mn-ea"/>
                <a:cs typeface="+mn-cs"/>
              </a:rPr>
              <a:t>Professionals in the field make extensive use of </a:t>
            </a:r>
            <a:r>
              <a:rPr lang="en-US" sz="1200" b="1" i="0" u="none" strike="noStrike" kern="1200" baseline="0" dirty="0">
                <a:solidFill>
                  <a:schemeClr val="tx1"/>
                </a:solidFill>
                <a:latin typeface="+mn-lt"/>
                <a:ea typeface="+mn-ea"/>
                <a:cs typeface="+mn-cs"/>
              </a:rPr>
              <a:t>marketing analytics</a:t>
            </a:r>
            <a:r>
              <a:rPr lang="en-US" sz="1200" b="0" i="0" u="none" strike="noStrike" kern="1200" baseline="0" dirty="0">
                <a:solidFill>
                  <a:schemeClr val="tx1"/>
                </a:solidFill>
                <a:latin typeface="+mn-lt"/>
                <a:ea typeface="+mn-ea"/>
                <a:cs typeface="+mn-cs"/>
              </a:rPr>
              <a:t>, which is the practice of managing and studying metrics data in order to determine the ROI (return on investment) of various marketing efforts, as well as the act of identifying opportunities for improvement.</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58439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Here are some examples of when individuals are exposed to advertising. Throughout the entire day a typical consumer is exposed to various forms of advertising in various media.</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26088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slide presents examples of when individuals are exposed to advertising. Throughout the entire day a typical consumer is exposed to various forms of advertising in various media.</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54308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image" Target="../media/image10.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7</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Traditional Media Channels</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A063-9419-4974-B48A-742DEC334BAB}"/>
              </a:ext>
            </a:extLst>
          </p:cNvPr>
          <p:cNvSpPr>
            <a:spLocks noGrp="1"/>
          </p:cNvSpPr>
          <p:nvPr>
            <p:ph type="title"/>
          </p:nvPr>
        </p:nvSpPr>
        <p:spPr/>
        <p:txBody>
          <a:bodyPr/>
          <a:lstStyle/>
          <a:p>
            <a:r>
              <a:rPr lang="en-IN" sz="3200" dirty="0"/>
              <a:t>Figure 7.2: Components of a Media Plan</a:t>
            </a:r>
          </a:p>
        </p:txBody>
      </p:sp>
      <p:sp>
        <p:nvSpPr>
          <p:cNvPr id="3" name="Content Placeholder 2">
            <a:extLst>
              <a:ext uri="{FF2B5EF4-FFF2-40B4-BE49-F238E27FC236}">
                <a16:creationId xmlns:a16="http://schemas.microsoft.com/office/drawing/2014/main" id="{486FB5F6-97F0-40B0-958E-711A4C0176F4}"/>
              </a:ext>
            </a:extLst>
          </p:cNvPr>
          <p:cNvSpPr>
            <a:spLocks noGrp="1"/>
          </p:cNvSpPr>
          <p:nvPr>
            <p:ph sz="quarter" idx="13"/>
          </p:nvPr>
        </p:nvSpPr>
        <p:spPr/>
        <p:txBody>
          <a:bodyPr/>
          <a:lstStyle/>
          <a:p>
            <a:r>
              <a:rPr lang="en-IN" dirty="0"/>
              <a:t>Marketing analysis</a:t>
            </a:r>
          </a:p>
          <a:p>
            <a:r>
              <a:rPr lang="en-IN" dirty="0"/>
              <a:t>Advertising analysis</a:t>
            </a:r>
          </a:p>
          <a:p>
            <a:r>
              <a:rPr lang="en-IN" dirty="0"/>
              <a:t>Media strategy</a:t>
            </a:r>
          </a:p>
          <a:p>
            <a:r>
              <a:rPr lang="en-IN" dirty="0"/>
              <a:t>Media schedule</a:t>
            </a:r>
          </a:p>
          <a:p>
            <a:r>
              <a:rPr lang="en-IN" dirty="0"/>
              <a:t>Justification and summary</a:t>
            </a:r>
          </a:p>
        </p:txBody>
      </p:sp>
    </p:spTree>
    <p:extLst>
      <p:ext uri="{BB962C8B-B14F-4D97-AF65-F5344CB8AC3E}">
        <p14:creationId xmlns:p14="http://schemas.microsoft.com/office/powerpoint/2010/main" val="1498912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090F-A365-4FFE-B432-8B2E558E678D}"/>
              </a:ext>
            </a:extLst>
          </p:cNvPr>
          <p:cNvSpPr>
            <a:spLocks noGrp="1"/>
          </p:cNvSpPr>
          <p:nvPr>
            <p:ph type="title"/>
          </p:nvPr>
        </p:nvSpPr>
        <p:spPr/>
        <p:txBody>
          <a:bodyPr/>
          <a:lstStyle/>
          <a:p>
            <a:r>
              <a:rPr lang="en-IN" dirty="0"/>
              <a:t>Media Planners</a:t>
            </a:r>
          </a:p>
        </p:txBody>
      </p:sp>
      <p:sp>
        <p:nvSpPr>
          <p:cNvPr id="3" name="Content Placeholder 2">
            <a:extLst>
              <a:ext uri="{FF2B5EF4-FFF2-40B4-BE49-F238E27FC236}">
                <a16:creationId xmlns:a16="http://schemas.microsoft.com/office/drawing/2014/main" id="{60075872-7B19-4C0F-BEF6-6C57416FC96F}"/>
              </a:ext>
            </a:extLst>
          </p:cNvPr>
          <p:cNvSpPr>
            <a:spLocks noGrp="1"/>
          </p:cNvSpPr>
          <p:nvPr>
            <p:ph sz="quarter" idx="13"/>
          </p:nvPr>
        </p:nvSpPr>
        <p:spPr/>
        <p:txBody>
          <a:bodyPr/>
          <a:lstStyle/>
          <a:p>
            <a:r>
              <a:rPr lang="en-IN" dirty="0"/>
              <a:t>Decide where and when to place ads</a:t>
            </a:r>
          </a:p>
          <a:p>
            <a:r>
              <a:rPr lang="en-IN" dirty="0"/>
              <a:t>Work closely with all advertising team members</a:t>
            </a:r>
          </a:p>
          <a:p>
            <a:r>
              <a:rPr lang="en-IN" dirty="0"/>
              <a:t>Conduct research, examine metrics and analytics</a:t>
            </a:r>
          </a:p>
          <a:p>
            <a:r>
              <a:rPr lang="en-IN" dirty="0"/>
              <a:t>Study traditional media and audiences</a:t>
            </a:r>
          </a:p>
        </p:txBody>
      </p:sp>
      <p:pic>
        <p:nvPicPr>
          <p:cNvPr id="6" name="Content Placeholder 5" descr="An advertisement for Saint Francis Medical Center is titled because you matter to so many. The ad shows a mother and daughter hugging and smiling.">
            <a:extLst>
              <a:ext uri="{FF2B5EF4-FFF2-40B4-BE49-F238E27FC236}">
                <a16:creationId xmlns:a16="http://schemas.microsoft.com/office/drawing/2014/main" id="{E7288D24-A0BC-4148-BD25-818D34CD43DE}"/>
              </a:ext>
            </a:extLst>
          </p:cNvPr>
          <p:cNvPicPr>
            <a:picLocks noGrp="1" noChangeAspect="1"/>
          </p:cNvPicPr>
          <p:nvPr>
            <p:ph sz="quarter" idx="14"/>
          </p:nvPr>
        </p:nvPicPr>
        <p:blipFill>
          <a:blip r:embed="rId3"/>
          <a:stretch>
            <a:fillRect/>
          </a:stretch>
        </p:blipFill>
        <p:spPr>
          <a:xfrm>
            <a:off x="4694238" y="1552575"/>
            <a:ext cx="3992562" cy="2363678"/>
          </a:xfrm>
          <a:prstGeom prst="rect">
            <a:avLst/>
          </a:prstGeom>
        </p:spPr>
      </p:pic>
    </p:spTree>
    <p:extLst>
      <p:ext uri="{BB962C8B-B14F-4D97-AF65-F5344CB8AC3E}">
        <p14:creationId xmlns:p14="http://schemas.microsoft.com/office/powerpoint/2010/main" val="402952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DAD6-221A-47F0-B19F-DFC4BBE2B146}"/>
              </a:ext>
            </a:extLst>
          </p:cNvPr>
          <p:cNvSpPr>
            <a:spLocks noGrp="1"/>
          </p:cNvSpPr>
          <p:nvPr>
            <p:ph type="title"/>
          </p:nvPr>
        </p:nvSpPr>
        <p:spPr/>
        <p:txBody>
          <a:bodyPr/>
          <a:lstStyle/>
          <a:p>
            <a:r>
              <a:rPr lang="en-IN" dirty="0"/>
              <a:t>Media Buyers</a:t>
            </a:r>
          </a:p>
        </p:txBody>
      </p:sp>
      <p:pic>
        <p:nvPicPr>
          <p:cNvPr id="6" name="Content Placeholder 5" descr="An advertisement for Schwinn bicycles shows a student wearing a helmet and a backpack riding a bicycle. The title reads power your school wear.">
            <a:extLst>
              <a:ext uri="{FF2B5EF4-FFF2-40B4-BE49-F238E27FC236}">
                <a16:creationId xmlns:a16="http://schemas.microsoft.com/office/drawing/2014/main" id="{7D37D767-5D3A-4F8C-9B65-6B0C80C2DBA5}"/>
              </a:ext>
            </a:extLst>
          </p:cNvPr>
          <p:cNvPicPr>
            <a:picLocks noGrp="1" noChangeAspect="1"/>
          </p:cNvPicPr>
          <p:nvPr>
            <p:ph sz="quarter" idx="14"/>
          </p:nvPr>
        </p:nvPicPr>
        <p:blipFill>
          <a:blip r:embed="rId3"/>
          <a:stretch>
            <a:fillRect/>
          </a:stretch>
        </p:blipFill>
        <p:spPr>
          <a:xfrm>
            <a:off x="457200" y="1553935"/>
            <a:ext cx="3992562" cy="2830991"/>
          </a:xfrm>
          <a:prstGeom prst="rect">
            <a:avLst/>
          </a:prstGeom>
        </p:spPr>
      </p:pic>
      <p:sp>
        <p:nvSpPr>
          <p:cNvPr id="3" name="Content Placeholder 2">
            <a:extLst>
              <a:ext uri="{FF2B5EF4-FFF2-40B4-BE49-F238E27FC236}">
                <a16:creationId xmlns:a16="http://schemas.microsoft.com/office/drawing/2014/main" id="{1D185620-82D7-4E66-B483-20CB5C9DA84E}"/>
              </a:ext>
            </a:extLst>
          </p:cNvPr>
          <p:cNvSpPr>
            <a:spLocks noGrp="1"/>
          </p:cNvSpPr>
          <p:nvPr>
            <p:ph sz="quarter" idx="13"/>
          </p:nvPr>
        </p:nvSpPr>
        <p:spPr>
          <a:xfrm>
            <a:off x="4694238" y="1537607"/>
            <a:ext cx="3991970" cy="4438650"/>
          </a:xfrm>
        </p:spPr>
        <p:txBody>
          <a:bodyPr/>
          <a:lstStyle/>
          <a:p>
            <a:r>
              <a:rPr lang="en-IN" dirty="0"/>
              <a:t>Purchase advertising space, time</a:t>
            </a:r>
          </a:p>
          <a:p>
            <a:r>
              <a:rPr lang="en-IN" dirty="0"/>
              <a:t>Negotiate rates, times, schedules</a:t>
            </a:r>
          </a:p>
          <a:p>
            <a:r>
              <a:rPr lang="en-IN" dirty="0"/>
              <a:t>Placement an important consideration</a:t>
            </a:r>
          </a:p>
          <a:p>
            <a:r>
              <a:rPr lang="en-IN" dirty="0"/>
              <a:t>Spot ad: a one-time placement</a:t>
            </a:r>
          </a:p>
        </p:txBody>
      </p:sp>
    </p:spTree>
    <p:extLst>
      <p:ext uri="{BB962C8B-B14F-4D97-AF65-F5344CB8AC3E}">
        <p14:creationId xmlns:p14="http://schemas.microsoft.com/office/powerpoint/2010/main" val="2962230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4EEF-EACB-425C-B054-80DE6C222D2D}"/>
              </a:ext>
            </a:extLst>
          </p:cNvPr>
          <p:cNvSpPr>
            <a:spLocks noGrp="1"/>
          </p:cNvSpPr>
          <p:nvPr>
            <p:ph type="title"/>
          </p:nvPr>
        </p:nvSpPr>
        <p:spPr/>
        <p:txBody>
          <a:bodyPr/>
          <a:lstStyle/>
          <a:p>
            <a:r>
              <a:rPr lang="en-IN" dirty="0"/>
              <a:t>Small versus Large Markets</a:t>
            </a:r>
          </a:p>
        </p:txBody>
      </p:sp>
      <p:sp>
        <p:nvSpPr>
          <p:cNvPr id="3" name="Content Placeholder 2">
            <a:extLst>
              <a:ext uri="{FF2B5EF4-FFF2-40B4-BE49-F238E27FC236}">
                <a16:creationId xmlns:a16="http://schemas.microsoft.com/office/drawing/2014/main" id="{4D17FDCD-BBE0-4B5B-B58C-D7CB4FB76753}"/>
              </a:ext>
            </a:extLst>
          </p:cNvPr>
          <p:cNvSpPr>
            <a:spLocks noGrp="1"/>
          </p:cNvSpPr>
          <p:nvPr>
            <p:ph sz="quarter" idx="13"/>
          </p:nvPr>
        </p:nvSpPr>
        <p:spPr/>
        <p:txBody>
          <a:bodyPr/>
          <a:lstStyle/>
          <a:p>
            <a:r>
              <a:rPr lang="en-IN" dirty="0"/>
              <a:t>Little connection between agency size and price</a:t>
            </a:r>
          </a:p>
          <a:p>
            <a:r>
              <a:rPr lang="en-IN" dirty="0"/>
              <a:t>Small agencies tend to know local markets</a:t>
            </a:r>
          </a:p>
          <a:p>
            <a:r>
              <a:rPr lang="en-IN" dirty="0"/>
              <a:t>Effectiveness related to:</a:t>
            </a:r>
          </a:p>
          <a:p>
            <a:pPr lvl="1"/>
            <a:r>
              <a:rPr lang="en-IN" dirty="0"/>
              <a:t>Quality of media choices</a:t>
            </a:r>
          </a:p>
          <a:p>
            <a:pPr lvl="1"/>
            <a:r>
              <a:rPr lang="en-IN" dirty="0"/>
              <a:t>Creativity</a:t>
            </a:r>
          </a:p>
          <a:p>
            <a:pPr lvl="1"/>
            <a:r>
              <a:rPr lang="en-IN" dirty="0"/>
              <a:t>Financial stewardship</a:t>
            </a:r>
          </a:p>
          <a:p>
            <a:pPr lvl="1"/>
            <a:r>
              <a:rPr lang="en-IN" dirty="0"/>
              <a:t>Agency culture and track record</a:t>
            </a:r>
          </a:p>
          <a:p>
            <a:pPr lvl="1"/>
            <a:r>
              <a:rPr lang="en-IN" dirty="0"/>
              <a:t>Relationship with media representatives</a:t>
            </a:r>
          </a:p>
        </p:txBody>
      </p:sp>
    </p:spTree>
    <p:extLst>
      <p:ext uri="{BB962C8B-B14F-4D97-AF65-F5344CB8AC3E}">
        <p14:creationId xmlns:p14="http://schemas.microsoft.com/office/powerpoint/2010/main" val="2450304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5DD35-0E3E-448E-A992-B619FE7642D6}"/>
              </a:ext>
            </a:extLst>
          </p:cNvPr>
          <p:cNvSpPr>
            <a:spLocks noGrp="1"/>
          </p:cNvSpPr>
          <p:nvPr>
            <p:ph type="title"/>
          </p:nvPr>
        </p:nvSpPr>
        <p:spPr/>
        <p:txBody>
          <a:bodyPr/>
          <a:lstStyle/>
          <a:p>
            <a:r>
              <a:rPr lang="en-IN" sz="3200" dirty="0"/>
              <a:t>Figure 7.3: Advertising Terminology </a:t>
            </a:r>
            <a:r>
              <a:rPr lang="en-IN" sz="2000" b="0" dirty="0"/>
              <a:t>(1 of 2)</a:t>
            </a:r>
          </a:p>
        </p:txBody>
      </p:sp>
      <p:sp>
        <p:nvSpPr>
          <p:cNvPr id="3" name="Content Placeholder 2">
            <a:extLst>
              <a:ext uri="{FF2B5EF4-FFF2-40B4-BE49-F238E27FC236}">
                <a16:creationId xmlns:a16="http://schemas.microsoft.com/office/drawing/2014/main" id="{407149AA-E918-40E6-89FE-00DF1A3EBF69}"/>
              </a:ext>
            </a:extLst>
          </p:cNvPr>
          <p:cNvSpPr>
            <a:spLocks noGrp="1"/>
          </p:cNvSpPr>
          <p:nvPr>
            <p:ph sz="quarter" idx="13"/>
          </p:nvPr>
        </p:nvSpPr>
        <p:spPr/>
        <p:txBody>
          <a:bodyPr/>
          <a:lstStyle/>
          <a:p>
            <a:pPr>
              <a:spcBef>
                <a:spcPts val="600"/>
              </a:spcBef>
            </a:pPr>
            <a:r>
              <a:rPr lang="en-IN" sz="2200" dirty="0"/>
              <a:t>Reach</a:t>
            </a:r>
          </a:p>
          <a:p>
            <a:pPr lvl="1"/>
            <a:r>
              <a:rPr lang="en-IN" sz="2200" dirty="0"/>
              <a:t>Number in target audience exposed</a:t>
            </a:r>
          </a:p>
          <a:p>
            <a:pPr lvl="1"/>
            <a:r>
              <a:rPr lang="en-IN" sz="2200" dirty="0"/>
              <a:t>Typically a four-week period</a:t>
            </a:r>
          </a:p>
          <a:p>
            <a:pPr>
              <a:spcBef>
                <a:spcPts val="600"/>
              </a:spcBef>
            </a:pPr>
            <a:r>
              <a:rPr lang="en-IN" sz="2200" dirty="0"/>
              <a:t>Frequency</a:t>
            </a:r>
          </a:p>
          <a:p>
            <a:pPr lvl="1"/>
            <a:r>
              <a:rPr lang="en-IN" sz="2200" dirty="0"/>
              <a:t>Average number of exposures</a:t>
            </a:r>
          </a:p>
          <a:p>
            <a:pPr>
              <a:spcBef>
                <a:spcPts val="600"/>
              </a:spcBef>
            </a:pPr>
            <a:r>
              <a:rPr lang="en-IN" sz="2200" dirty="0"/>
              <a:t>Opportunities to see (O</a:t>
            </a:r>
            <a:r>
              <a:rPr lang="en-IN" sz="100" dirty="0"/>
              <a:t> </a:t>
            </a:r>
            <a:r>
              <a:rPr lang="en-IN" sz="2200" dirty="0"/>
              <a:t>T</a:t>
            </a:r>
            <a:r>
              <a:rPr lang="en-IN" sz="100" dirty="0"/>
              <a:t> </a:t>
            </a:r>
            <a:r>
              <a:rPr lang="en-IN" sz="2200" dirty="0"/>
              <a:t>S)</a:t>
            </a:r>
          </a:p>
          <a:p>
            <a:pPr lvl="1"/>
            <a:r>
              <a:rPr lang="en-IN" sz="2200" dirty="0"/>
              <a:t>Cumulative exposures</a:t>
            </a:r>
          </a:p>
          <a:p>
            <a:pPr lvl="1"/>
            <a:r>
              <a:rPr lang="en-IN" sz="2200" dirty="0"/>
              <a:t>Placements x frequency</a:t>
            </a:r>
          </a:p>
          <a:p>
            <a:pPr>
              <a:spcBef>
                <a:spcPts val="600"/>
              </a:spcBef>
            </a:pPr>
            <a:r>
              <a:rPr lang="en-IN" sz="2200" dirty="0"/>
              <a:t>Gross rating points (G</a:t>
            </a:r>
            <a:r>
              <a:rPr lang="en-IN" sz="100" dirty="0"/>
              <a:t> </a:t>
            </a:r>
            <a:r>
              <a:rPr lang="en-IN" sz="2200" dirty="0"/>
              <a:t>R</a:t>
            </a:r>
            <a:r>
              <a:rPr lang="en-IN" sz="100" dirty="0"/>
              <a:t> </a:t>
            </a:r>
            <a:r>
              <a:rPr lang="en-IN" sz="2200" dirty="0"/>
              <a:t>Ps)</a:t>
            </a:r>
          </a:p>
          <a:p>
            <a:pPr lvl="1"/>
            <a:r>
              <a:rPr lang="en-IN" sz="2200" dirty="0"/>
              <a:t>Impact of intensity of media plan</a:t>
            </a:r>
          </a:p>
          <a:p>
            <a:pPr lvl="1"/>
            <a:r>
              <a:rPr lang="en-IN" sz="2200" dirty="0"/>
              <a:t>Vehicle rating x O</a:t>
            </a:r>
            <a:r>
              <a:rPr lang="en-IN" sz="100" dirty="0"/>
              <a:t> </a:t>
            </a:r>
            <a:r>
              <a:rPr lang="en-IN" sz="2200" dirty="0"/>
              <a:t>T</a:t>
            </a:r>
            <a:r>
              <a:rPr lang="en-IN" sz="100" dirty="0"/>
              <a:t> </a:t>
            </a:r>
            <a:r>
              <a:rPr lang="en-IN" sz="2200" dirty="0"/>
              <a:t>S (number of insertions)</a:t>
            </a:r>
          </a:p>
        </p:txBody>
      </p:sp>
    </p:spTree>
    <p:extLst>
      <p:ext uri="{BB962C8B-B14F-4D97-AF65-F5344CB8AC3E}">
        <p14:creationId xmlns:p14="http://schemas.microsoft.com/office/powerpoint/2010/main" val="2360197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424F-FD69-4770-9C1B-ECAC189B4FA5}"/>
              </a:ext>
            </a:extLst>
          </p:cNvPr>
          <p:cNvSpPr>
            <a:spLocks noGrp="1"/>
          </p:cNvSpPr>
          <p:nvPr>
            <p:ph type="title"/>
          </p:nvPr>
        </p:nvSpPr>
        <p:spPr/>
        <p:txBody>
          <a:bodyPr/>
          <a:lstStyle/>
          <a:p>
            <a:r>
              <a:rPr lang="en-IN" sz="3200" dirty="0"/>
              <a:t>Figure 7.3: Advertising Terminology </a:t>
            </a:r>
            <a:r>
              <a:rPr lang="en-IN" sz="2000" b="0" dirty="0"/>
              <a:t>(2 of 2)</a:t>
            </a:r>
          </a:p>
        </p:txBody>
      </p:sp>
      <p:sp>
        <p:nvSpPr>
          <p:cNvPr id="3" name="Content Placeholder 2">
            <a:extLst>
              <a:ext uri="{FF2B5EF4-FFF2-40B4-BE49-F238E27FC236}">
                <a16:creationId xmlns:a16="http://schemas.microsoft.com/office/drawing/2014/main" id="{33F21F89-F0F5-40F8-89E5-6FB09E302FCF}"/>
              </a:ext>
            </a:extLst>
          </p:cNvPr>
          <p:cNvSpPr>
            <a:spLocks noGrp="1"/>
          </p:cNvSpPr>
          <p:nvPr>
            <p:ph sz="quarter" idx="13"/>
          </p:nvPr>
        </p:nvSpPr>
        <p:spPr>
          <a:xfrm>
            <a:off x="457200" y="1501755"/>
            <a:ext cx="8232775" cy="4830114"/>
          </a:xfrm>
        </p:spPr>
        <p:txBody>
          <a:bodyPr/>
          <a:lstStyle/>
          <a:p>
            <a:pPr>
              <a:spcBef>
                <a:spcPts val="500"/>
              </a:spcBef>
            </a:pPr>
            <a:r>
              <a:rPr lang="en-IN" sz="2000" dirty="0"/>
              <a:t>Costs</a:t>
            </a:r>
          </a:p>
          <a:p>
            <a:pPr lvl="1">
              <a:spcBef>
                <a:spcPts val="500"/>
              </a:spcBef>
            </a:pPr>
            <a:r>
              <a:rPr lang="en-IN" sz="2000" dirty="0"/>
              <a:t>Cost per thousand (C</a:t>
            </a:r>
            <a:r>
              <a:rPr lang="en-IN" sz="100" dirty="0"/>
              <a:t> </a:t>
            </a:r>
            <a:r>
              <a:rPr lang="en-IN" sz="2000" dirty="0"/>
              <a:t>P</a:t>
            </a:r>
            <a:r>
              <a:rPr lang="en-IN" sz="100" dirty="0"/>
              <a:t> </a:t>
            </a:r>
            <a:r>
              <a:rPr lang="en-IN" sz="2000" dirty="0"/>
              <a:t>M)</a:t>
            </a:r>
          </a:p>
          <a:p>
            <a:pPr lvl="1">
              <a:spcBef>
                <a:spcPts val="500"/>
              </a:spcBef>
            </a:pPr>
            <a:r>
              <a:rPr lang="en-IN" sz="2000" dirty="0"/>
              <a:t>Allows for cost comparisons</a:t>
            </a:r>
          </a:p>
          <a:p>
            <a:pPr>
              <a:spcBef>
                <a:spcPts val="500"/>
              </a:spcBef>
            </a:pPr>
            <a:r>
              <a:rPr lang="en-IN" sz="2000" dirty="0"/>
              <a:t>Ratings and Cost per Rating Point (C</a:t>
            </a:r>
            <a:r>
              <a:rPr lang="en-IN" sz="100" dirty="0"/>
              <a:t> </a:t>
            </a:r>
            <a:r>
              <a:rPr lang="en-IN" sz="2000" dirty="0"/>
              <a:t>P</a:t>
            </a:r>
            <a:r>
              <a:rPr lang="en-IN" sz="100" dirty="0"/>
              <a:t> </a:t>
            </a:r>
            <a:r>
              <a:rPr lang="en-IN" sz="2000" dirty="0"/>
              <a:t>R</a:t>
            </a:r>
            <a:r>
              <a:rPr lang="en-IN" sz="100" dirty="0"/>
              <a:t> </a:t>
            </a:r>
            <a:r>
              <a:rPr lang="en-IN" sz="2000" dirty="0"/>
              <a:t>P)</a:t>
            </a:r>
          </a:p>
          <a:p>
            <a:pPr lvl="1">
              <a:spcBef>
                <a:spcPts val="500"/>
              </a:spcBef>
            </a:pPr>
            <a:r>
              <a:rPr lang="en-IN" sz="2000" dirty="0"/>
              <a:t>Ratings measure percent of target market exposed by medium</a:t>
            </a:r>
          </a:p>
          <a:p>
            <a:pPr lvl="1">
              <a:spcBef>
                <a:spcPts val="500"/>
              </a:spcBef>
            </a:pPr>
            <a:r>
              <a:rPr lang="en-IN" sz="2000" dirty="0"/>
              <a:t>C</a:t>
            </a:r>
            <a:r>
              <a:rPr lang="en-IN" sz="100" dirty="0"/>
              <a:t> </a:t>
            </a:r>
            <a:r>
              <a:rPr lang="en-IN" sz="2000" dirty="0"/>
              <a:t>P</a:t>
            </a:r>
            <a:r>
              <a:rPr lang="en-IN" sz="100" dirty="0"/>
              <a:t> </a:t>
            </a:r>
            <a:r>
              <a:rPr lang="en-IN" sz="2000" dirty="0"/>
              <a:t>R</a:t>
            </a:r>
            <a:r>
              <a:rPr lang="en-IN" sz="100" dirty="0"/>
              <a:t> </a:t>
            </a:r>
            <a:r>
              <a:rPr lang="en-IN" sz="2000" dirty="0"/>
              <a:t>P allows for comparisons across media</a:t>
            </a:r>
          </a:p>
          <a:p>
            <a:pPr lvl="1">
              <a:spcBef>
                <a:spcPts val="500"/>
              </a:spcBef>
            </a:pPr>
            <a:r>
              <a:rPr lang="en-IN" sz="2000" dirty="0"/>
              <a:t>Cost of media buy / vehicle’s rating</a:t>
            </a:r>
          </a:p>
          <a:p>
            <a:pPr>
              <a:spcBef>
                <a:spcPts val="500"/>
              </a:spcBef>
            </a:pPr>
            <a:r>
              <a:rPr lang="en-IN" sz="2000" dirty="0"/>
              <a:t>Continuity</a:t>
            </a:r>
          </a:p>
          <a:p>
            <a:pPr lvl="1">
              <a:spcBef>
                <a:spcPts val="500"/>
              </a:spcBef>
            </a:pPr>
            <a:r>
              <a:rPr lang="en-IN" sz="2000" dirty="0"/>
              <a:t>Continuous campaign</a:t>
            </a:r>
          </a:p>
          <a:p>
            <a:pPr lvl="1">
              <a:spcBef>
                <a:spcPts val="500"/>
              </a:spcBef>
            </a:pPr>
            <a:r>
              <a:rPr lang="en-IN" sz="2000" dirty="0"/>
              <a:t>Pulsating schedule</a:t>
            </a:r>
          </a:p>
          <a:p>
            <a:pPr lvl="1">
              <a:spcBef>
                <a:spcPts val="500"/>
              </a:spcBef>
            </a:pPr>
            <a:r>
              <a:rPr lang="en-IN" sz="2000" dirty="0"/>
              <a:t>Flighting (or discontinuous) campaign</a:t>
            </a:r>
          </a:p>
          <a:p>
            <a:pPr>
              <a:spcBef>
                <a:spcPts val="500"/>
              </a:spcBef>
            </a:pPr>
            <a:r>
              <a:rPr lang="en-IN" sz="2000" dirty="0"/>
              <a:t>Impressions</a:t>
            </a:r>
          </a:p>
          <a:p>
            <a:pPr lvl="1">
              <a:spcBef>
                <a:spcPts val="500"/>
              </a:spcBef>
            </a:pPr>
            <a:r>
              <a:rPr lang="en-IN" sz="2000" dirty="0"/>
              <a:t>Gross impressions – total audience exposed to advertisement</a:t>
            </a:r>
          </a:p>
        </p:txBody>
      </p:sp>
    </p:spTree>
    <p:extLst>
      <p:ext uri="{BB962C8B-B14F-4D97-AF65-F5344CB8AC3E}">
        <p14:creationId xmlns:p14="http://schemas.microsoft.com/office/powerpoint/2010/main" val="3596345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1907-FB71-4FBF-81C5-ACBAACE45F47}"/>
              </a:ext>
            </a:extLst>
          </p:cNvPr>
          <p:cNvSpPr>
            <a:spLocks noGrp="1"/>
          </p:cNvSpPr>
          <p:nvPr>
            <p:ph type="title"/>
          </p:nvPr>
        </p:nvSpPr>
        <p:spPr/>
        <p:txBody>
          <a:bodyPr/>
          <a:lstStyle/>
          <a:p>
            <a:r>
              <a:rPr lang="en-IN" dirty="0"/>
              <a:t>Questions to Consider </a:t>
            </a:r>
            <a:r>
              <a:rPr lang="en-IN" sz="2000" b="0" dirty="0"/>
              <a:t>(1 of 2)</a:t>
            </a:r>
            <a:endParaRPr lang="en-IN" b="0" dirty="0"/>
          </a:p>
        </p:txBody>
      </p:sp>
      <p:pic>
        <p:nvPicPr>
          <p:cNvPr id="6" name="Content Placeholder 5" descr="An advertisement for South Walton, Florida shows a woman in a hammock on the beach by the ocean. The title reads, Feeling truly weightless despite a long trail hike and a gourmet grilled cheese.">
            <a:extLst>
              <a:ext uri="{FF2B5EF4-FFF2-40B4-BE49-F238E27FC236}">
                <a16:creationId xmlns:a16="http://schemas.microsoft.com/office/drawing/2014/main" id="{53A968C9-A762-45C4-B0C7-F92704F2BFB1}"/>
              </a:ext>
            </a:extLst>
          </p:cNvPr>
          <p:cNvPicPr>
            <a:picLocks noGrp="1" noChangeAspect="1"/>
          </p:cNvPicPr>
          <p:nvPr>
            <p:ph sz="quarter" idx="14"/>
          </p:nvPr>
        </p:nvPicPr>
        <p:blipFill>
          <a:blip r:embed="rId3"/>
          <a:stretch>
            <a:fillRect/>
          </a:stretch>
        </p:blipFill>
        <p:spPr>
          <a:xfrm>
            <a:off x="457200" y="1552575"/>
            <a:ext cx="3527861" cy="4438650"/>
          </a:xfrm>
          <a:prstGeom prst="rect">
            <a:avLst/>
          </a:prstGeom>
        </p:spPr>
      </p:pic>
      <p:sp>
        <p:nvSpPr>
          <p:cNvPr id="3" name="Content Placeholder 2">
            <a:extLst>
              <a:ext uri="{FF2B5EF4-FFF2-40B4-BE49-F238E27FC236}">
                <a16:creationId xmlns:a16="http://schemas.microsoft.com/office/drawing/2014/main" id="{8D8C82FA-0C8D-4B48-818E-A2AD5461419E}"/>
              </a:ext>
            </a:extLst>
          </p:cNvPr>
          <p:cNvSpPr>
            <a:spLocks noGrp="1"/>
          </p:cNvSpPr>
          <p:nvPr>
            <p:ph sz="quarter" idx="13"/>
          </p:nvPr>
        </p:nvSpPr>
        <p:spPr>
          <a:xfrm>
            <a:off x="4441371" y="1552575"/>
            <a:ext cx="4245429" cy="4766582"/>
          </a:xfrm>
        </p:spPr>
        <p:txBody>
          <a:bodyPr/>
          <a:lstStyle/>
          <a:p>
            <a:r>
              <a:rPr lang="en-IN" dirty="0"/>
              <a:t>Consider the media careers we have discussed so far in this chapter:</a:t>
            </a:r>
          </a:p>
          <a:p>
            <a:pPr lvl="1"/>
            <a:r>
              <a:rPr lang="en-IN" dirty="0"/>
              <a:t>Media planner</a:t>
            </a:r>
          </a:p>
          <a:p>
            <a:pPr lvl="1"/>
            <a:r>
              <a:rPr lang="en-IN" dirty="0"/>
              <a:t>Media buyer</a:t>
            </a:r>
          </a:p>
          <a:p>
            <a:r>
              <a:rPr lang="en-IN" dirty="0"/>
              <a:t>Which of these careers do you think might interest you?</a:t>
            </a:r>
          </a:p>
          <a:p>
            <a:r>
              <a:rPr lang="en-IN" dirty="0"/>
              <a:t>What would be the challenges and rewards of each?</a:t>
            </a:r>
          </a:p>
        </p:txBody>
      </p:sp>
    </p:spTree>
    <p:extLst>
      <p:ext uri="{BB962C8B-B14F-4D97-AF65-F5344CB8AC3E}">
        <p14:creationId xmlns:p14="http://schemas.microsoft.com/office/powerpoint/2010/main" val="4128009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835C-7744-45A1-BCCD-87AFD3E0582E}"/>
              </a:ext>
            </a:extLst>
          </p:cNvPr>
          <p:cNvSpPr>
            <a:spLocks noGrp="1"/>
          </p:cNvSpPr>
          <p:nvPr>
            <p:ph type="title"/>
          </p:nvPr>
        </p:nvSpPr>
        <p:spPr/>
        <p:txBody>
          <a:bodyPr/>
          <a:lstStyle/>
          <a:p>
            <a:r>
              <a:rPr lang="en-IN" sz="3200" dirty="0"/>
              <a:t>Figure 7.4: Hypothetical Media Information for a 35-mm Digital Camera</a:t>
            </a:r>
          </a:p>
        </p:txBody>
      </p:sp>
      <p:sp>
        <p:nvSpPr>
          <p:cNvPr id="3" name="Content Placeholder 2">
            <a:extLst>
              <a:ext uri="{FF2B5EF4-FFF2-40B4-BE49-F238E27FC236}">
                <a16:creationId xmlns:a16="http://schemas.microsoft.com/office/drawing/2014/main" id="{30C864DF-4831-4BCE-9A06-F64D891D76DC}"/>
              </a:ext>
            </a:extLst>
          </p:cNvPr>
          <p:cNvSpPr>
            <a:spLocks noGrp="1"/>
          </p:cNvSpPr>
          <p:nvPr>
            <p:ph sz="quarter" idx="13"/>
          </p:nvPr>
        </p:nvSpPr>
        <p:spPr>
          <a:xfrm>
            <a:off x="6253018" y="1556327"/>
            <a:ext cx="2433782" cy="383309"/>
          </a:xfrm>
        </p:spPr>
        <p:txBody>
          <a:bodyPr/>
          <a:lstStyle/>
          <a:p>
            <a:pPr marL="432" indent="0">
              <a:buNone/>
            </a:pPr>
            <a:r>
              <a:rPr lang="en-IN" sz="1400" b="1" dirty="0"/>
              <a:t>Target Market (20 million)</a:t>
            </a:r>
          </a:p>
        </p:txBody>
      </p:sp>
      <p:graphicFrame>
        <p:nvGraphicFramePr>
          <p:cNvPr id="5" name="Table 5">
            <a:extLst>
              <a:ext uri="{FF2B5EF4-FFF2-40B4-BE49-F238E27FC236}">
                <a16:creationId xmlns:a16="http://schemas.microsoft.com/office/drawing/2014/main" id="{CEFA131D-F642-4501-8FF9-9C3BEE7C4E8C}"/>
              </a:ext>
            </a:extLst>
          </p:cNvPr>
          <p:cNvGraphicFramePr>
            <a:graphicFrameLocks noGrp="1"/>
          </p:cNvGraphicFramePr>
          <p:nvPr>
            <p:ph sz="quarter" idx="14"/>
            <p:extLst>
              <p:ext uri="{D42A27DB-BD31-4B8C-83A1-F6EECF244321}">
                <p14:modId xmlns:p14="http://schemas.microsoft.com/office/powerpoint/2010/main" val="351838765"/>
              </p:ext>
            </p:extLst>
          </p:nvPr>
        </p:nvGraphicFramePr>
        <p:xfrm>
          <a:off x="457200" y="2023050"/>
          <a:ext cx="8229600" cy="4307840"/>
        </p:xfrm>
        <a:graphic>
          <a:graphicData uri="http://schemas.openxmlformats.org/drawingml/2006/table">
            <a:tbl>
              <a:tblPr firstRow="1" bandRow="1">
                <a:tableStyleId>{2D5ABB26-0587-4C30-8999-92F81FD0307C}</a:tableStyleId>
              </a:tblPr>
              <a:tblGrid>
                <a:gridCol w="1214582">
                  <a:extLst>
                    <a:ext uri="{9D8B030D-6E8A-4147-A177-3AD203B41FA5}">
                      <a16:colId xmlns:a16="http://schemas.microsoft.com/office/drawing/2014/main" val="3606161279"/>
                    </a:ext>
                  </a:extLst>
                </a:gridCol>
                <a:gridCol w="842818">
                  <a:extLst>
                    <a:ext uri="{9D8B030D-6E8A-4147-A177-3AD203B41FA5}">
                      <a16:colId xmlns:a16="http://schemas.microsoft.com/office/drawing/2014/main" val="1401981635"/>
                    </a:ext>
                  </a:extLst>
                </a:gridCol>
                <a:gridCol w="1028700">
                  <a:extLst>
                    <a:ext uri="{9D8B030D-6E8A-4147-A177-3AD203B41FA5}">
                      <a16:colId xmlns:a16="http://schemas.microsoft.com/office/drawing/2014/main" val="1790499296"/>
                    </a:ext>
                  </a:extLst>
                </a:gridCol>
                <a:gridCol w="862445">
                  <a:extLst>
                    <a:ext uri="{9D8B030D-6E8A-4147-A177-3AD203B41FA5}">
                      <a16:colId xmlns:a16="http://schemas.microsoft.com/office/drawing/2014/main" val="2589176911"/>
                    </a:ext>
                  </a:extLst>
                </a:gridCol>
                <a:gridCol w="1025237">
                  <a:extLst>
                    <a:ext uri="{9D8B030D-6E8A-4147-A177-3AD203B41FA5}">
                      <a16:colId xmlns:a16="http://schemas.microsoft.com/office/drawing/2014/main" val="446073614"/>
                    </a:ext>
                  </a:extLst>
                </a:gridCol>
                <a:gridCol w="1117600">
                  <a:extLst>
                    <a:ext uri="{9D8B030D-6E8A-4147-A177-3AD203B41FA5}">
                      <a16:colId xmlns:a16="http://schemas.microsoft.com/office/drawing/2014/main" val="2928806155"/>
                    </a:ext>
                  </a:extLst>
                </a:gridCol>
                <a:gridCol w="775854">
                  <a:extLst>
                    <a:ext uri="{9D8B030D-6E8A-4147-A177-3AD203B41FA5}">
                      <a16:colId xmlns:a16="http://schemas.microsoft.com/office/drawing/2014/main" val="1675741199"/>
                    </a:ext>
                  </a:extLst>
                </a:gridCol>
                <a:gridCol w="1362364">
                  <a:extLst>
                    <a:ext uri="{9D8B030D-6E8A-4147-A177-3AD203B41FA5}">
                      <a16:colId xmlns:a16="http://schemas.microsoft.com/office/drawing/2014/main" val="2714545889"/>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u="none" strike="noStrike" dirty="0"/>
                        <a:t>Publication</a:t>
                      </a:r>
                      <a:endParaRPr lang="en-US" sz="1200" b="1" i="0" u="none" strike="noStrike" dirty="0">
                        <a:solidFill>
                          <a:srgbClr val="000000"/>
                        </a:solidFill>
                        <a:latin typeface="Calibr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u="none" strike="noStrike" dirty="0"/>
                        <a:t>4C Base Rate</a:t>
                      </a:r>
                      <a:endParaRPr lang="en-IN" sz="12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u="none" strike="noStrike" dirty="0"/>
                        <a:t>Total Paid &amp; Verified Circulation</a:t>
                      </a:r>
                      <a:endParaRPr lang="en-IN" sz="12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a:latin typeface="+mn-lt"/>
                        </a:rPr>
                        <a:t>C</a:t>
                      </a:r>
                      <a:r>
                        <a:rPr lang="en-IN" sz="100" b="1" dirty="0">
                          <a:latin typeface="+mn-lt"/>
                        </a:rPr>
                        <a:t> </a:t>
                      </a:r>
                      <a:r>
                        <a:rPr lang="en-IN" sz="1200" b="1" dirty="0">
                          <a:latin typeface="+mn-lt"/>
                        </a:rPr>
                        <a:t>P</a:t>
                      </a:r>
                      <a:r>
                        <a:rPr lang="en-IN" sz="100" b="1" dirty="0">
                          <a:latin typeface="+mn-lt"/>
                        </a:rPr>
                        <a:t> </a:t>
                      </a:r>
                      <a:r>
                        <a:rPr lang="en-IN" sz="1200" b="1" dirty="0">
                          <a:latin typeface="+mn-lt"/>
                        </a:rPr>
                        <a:t>M</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u="none" strike="noStrike" dirty="0"/>
                        <a:t>Percent of Readers Fit Target Market</a:t>
                      </a:r>
                      <a:endParaRPr lang="en-IN" sz="12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u="none" strike="noStrike" dirty="0"/>
                        <a:t>Number of Readers Fit Target Market</a:t>
                      </a:r>
                      <a:endParaRPr lang="en-IN" sz="12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u="none" strike="noStrike" dirty="0"/>
                        <a:t>Rating (Reach)</a:t>
                      </a:r>
                      <a:endParaRPr lang="en-US" sz="1200" b="1" i="0" u="none" strike="noStrike" dirty="0">
                        <a:solidFill>
                          <a:srgbClr val="000000"/>
                        </a:solidFill>
                        <a:latin typeface="Calibr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u="none" strike="noStrike" dirty="0"/>
                        <a:t>Cost per Rating Point (C</a:t>
                      </a:r>
                      <a:r>
                        <a:rPr lang="en-US" sz="100" b="1" u="none" strike="noStrike" dirty="0"/>
                        <a:t> </a:t>
                      </a:r>
                      <a:r>
                        <a:rPr lang="en-US" sz="1200" b="1" u="none" strike="noStrike" dirty="0"/>
                        <a:t>P</a:t>
                      </a:r>
                      <a:r>
                        <a:rPr lang="en-US" sz="100" b="1" u="none" strike="noStrike" dirty="0"/>
                        <a:t> </a:t>
                      </a:r>
                      <a:r>
                        <a:rPr lang="en-US" sz="1200" b="1" u="none" strike="noStrike" dirty="0"/>
                        <a:t>R</a:t>
                      </a:r>
                      <a:r>
                        <a:rPr lang="en-US" sz="100" b="1" u="none" strike="noStrike" dirty="0"/>
                        <a:t> </a:t>
                      </a:r>
                      <a:r>
                        <a:rPr lang="en-US" sz="1200" b="1" u="none" strike="noStrike" dirty="0"/>
                        <a:t>P)</a:t>
                      </a:r>
                      <a:endParaRPr lang="en-IN" sz="12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343001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t>Better Homes and Gardens</a:t>
                      </a:r>
                      <a:endParaRPr lang="en-US" sz="1200" b="0"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$506,380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7,648,600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$66.21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13.51%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1,033,000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0" dirty="0">
                          <a:latin typeface="+mn-lt"/>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$98,041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859408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t>Glamour</a:t>
                      </a:r>
                      <a:endParaRPr lang="en-US" sz="1200" b="0"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$219,190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2,320,325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$94.47</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24.65%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572,000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0" dirty="0">
                          <a:latin typeface="+mn-lt"/>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$76,640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25533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t>Good Housekeeping</a:t>
                      </a:r>
                      <a:endParaRPr lang="en-US" sz="1200" b="0"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$387,055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4,652,904</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$83.19</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10.81%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503,000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0" dirty="0">
                          <a:latin typeface="+mn-lt"/>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$153,899</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550178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t>National Geographic</a:t>
                      </a:r>
                      <a:endParaRPr lang="en-US" sz="1200" b="0"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$225,455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4,495,931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$50.15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26.96%</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1,212,000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0" dirty="0">
                          <a:latin typeface="+mn-lt"/>
                        </a:rPr>
                        <a:t>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$37,204</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311292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t>Reader's Digest</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$185,300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7,114,955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$26.04</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18.62%</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1,325,000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0" dirty="0">
                          <a:latin typeface="+mn-lt"/>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$27,970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507768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latin typeface="+mn-lt"/>
                        </a:rPr>
                        <a:t>Southern Living</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$198,800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2,855,973</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$69.61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10.57%</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302,000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0" dirty="0">
                          <a:latin typeface="+mn-lt"/>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$131,656</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37712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latin typeface="+mn-lt"/>
                        </a:rPr>
                        <a:t>Sports Illustrated</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$392,800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3,201,524</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$122.69</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16.77%</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537,000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0" dirty="0">
                          <a:latin typeface="+mn-lt"/>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$146,294</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3864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latin typeface="+mn-lt"/>
                        </a:rPr>
                        <a:t>TIME</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$320,100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3,376,226</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$94.81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18.60%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628,000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0" dirty="0">
                          <a:latin typeface="+mn-lt"/>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$101,943</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479949"/>
                  </a:ext>
                </a:extLst>
              </a:tr>
            </a:tbl>
          </a:graphicData>
        </a:graphic>
      </p:graphicFrame>
    </p:spTree>
    <p:extLst>
      <p:ext uri="{BB962C8B-B14F-4D97-AF65-F5344CB8AC3E}">
        <p14:creationId xmlns:p14="http://schemas.microsoft.com/office/powerpoint/2010/main" val="2939956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835C-7744-45A1-BCCD-87AFD3E0582E}"/>
              </a:ext>
            </a:extLst>
          </p:cNvPr>
          <p:cNvSpPr>
            <a:spLocks noGrp="1"/>
          </p:cNvSpPr>
          <p:nvPr>
            <p:ph type="title"/>
          </p:nvPr>
        </p:nvSpPr>
        <p:spPr/>
        <p:txBody>
          <a:bodyPr/>
          <a:lstStyle/>
          <a:p>
            <a:r>
              <a:rPr lang="en-IN" sz="3200" dirty="0"/>
              <a:t>Figure 7.5: Calculating Weighted C</a:t>
            </a:r>
            <a:r>
              <a:rPr lang="en-IN" sz="100" dirty="0"/>
              <a:t> </a:t>
            </a:r>
            <a:r>
              <a:rPr lang="en-IN" sz="3200" dirty="0"/>
              <a:t>P</a:t>
            </a:r>
            <a:r>
              <a:rPr lang="en-IN" sz="100" dirty="0"/>
              <a:t> </a:t>
            </a:r>
            <a:r>
              <a:rPr lang="en-IN" sz="3200" dirty="0"/>
              <a:t>M</a:t>
            </a:r>
          </a:p>
        </p:txBody>
      </p:sp>
      <p:sp>
        <p:nvSpPr>
          <p:cNvPr id="3" name="Content Placeholder 2">
            <a:extLst>
              <a:ext uri="{FF2B5EF4-FFF2-40B4-BE49-F238E27FC236}">
                <a16:creationId xmlns:a16="http://schemas.microsoft.com/office/drawing/2014/main" id="{30C864DF-4831-4BCE-9A06-F64D891D76DC}"/>
              </a:ext>
            </a:extLst>
          </p:cNvPr>
          <p:cNvSpPr>
            <a:spLocks noGrp="1"/>
          </p:cNvSpPr>
          <p:nvPr>
            <p:ph sz="quarter" idx="13"/>
          </p:nvPr>
        </p:nvSpPr>
        <p:spPr>
          <a:xfrm>
            <a:off x="6253018" y="1556327"/>
            <a:ext cx="2433782" cy="383309"/>
          </a:xfrm>
        </p:spPr>
        <p:txBody>
          <a:bodyPr/>
          <a:lstStyle/>
          <a:p>
            <a:pPr marL="432" indent="0">
              <a:buNone/>
            </a:pPr>
            <a:r>
              <a:rPr lang="en-IN" sz="1400" b="1" dirty="0"/>
              <a:t>Target Market (20 million)</a:t>
            </a:r>
          </a:p>
        </p:txBody>
      </p:sp>
      <p:graphicFrame>
        <p:nvGraphicFramePr>
          <p:cNvPr id="5" name="Table 5">
            <a:extLst>
              <a:ext uri="{FF2B5EF4-FFF2-40B4-BE49-F238E27FC236}">
                <a16:creationId xmlns:a16="http://schemas.microsoft.com/office/drawing/2014/main" id="{CEFA131D-F642-4501-8FF9-9C3BEE7C4E8C}"/>
              </a:ext>
            </a:extLst>
          </p:cNvPr>
          <p:cNvGraphicFramePr>
            <a:graphicFrameLocks noGrp="1"/>
          </p:cNvGraphicFramePr>
          <p:nvPr>
            <p:ph sz="quarter" idx="14"/>
            <p:extLst>
              <p:ext uri="{D42A27DB-BD31-4B8C-83A1-F6EECF244321}">
                <p14:modId xmlns:p14="http://schemas.microsoft.com/office/powerpoint/2010/main" val="3020861155"/>
              </p:ext>
            </p:extLst>
          </p:nvPr>
        </p:nvGraphicFramePr>
        <p:xfrm>
          <a:off x="457200" y="2023050"/>
          <a:ext cx="8229600" cy="3677920"/>
        </p:xfrm>
        <a:graphic>
          <a:graphicData uri="http://schemas.openxmlformats.org/drawingml/2006/table">
            <a:tbl>
              <a:tblPr firstRow="1" bandRow="1">
                <a:tableStyleId>{2D5ABB26-0587-4C30-8999-92F81FD0307C}</a:tableStyleId>
              </a:tblPr>
              <a:tblGrid>
                <a:gridCol w="1455538">
                  <a:extLst>
                    <a:ext uri="{9D8B030D-6E8A-4147-A177-3AD203B41FA5}">
                      <a16:colId xmlns:a16="http://schemas.microsoft.com/office/drawing/2014/main" val="3606161279"/>
                    </a:ext>
                  </a:extLst>
                </a:gridCol>
                <a:gridCol w="1010021">
                  <a:extLst>
                    <a:ext uri="{9D8B030D-6E8A-4147-A177-3AD203B41FA5}">
                      <a16:colId xmlns:a16="http://schemas.microsoft.com/office/drawing/2014/main" val="1401981635"/>
                    </a:ext>
                  </a:extLst>
                </a:gridCol>
                <a:gridCol w="1232780">
                  <a:extLst>
                    <a:ext uri="{9D8B030D-6E8A-4147-A177-3AD203B41FA5}">
                      <a16:colId xmlns:a16="http://schemas.microsoft.com/office/drawing/2014/main" val="1790499296"/>
                    </a:ext>
                  </a:extLst>
                </a:gridCol>
                <a:gridCol w="1033542">
                  <a:extLst>
                    <a:ext uri="{9D8B030D-6E8A-4147-A177-3AD203B41FA5}">
                      <a16:colId xmlns:a16="http://schemas.microsoft.com/office/drawing/2014/main" val="2589176911"/>
                    </a:ext>
                  </a:extLst>
                </a:gridCol>
                <a:gridCol w="1228630">
                  <a:extLst>
                    <a:ext uri="{9D8B030D-6E8A-4147-A177-3AD203B41FA5}">
                      <a16:colId xmlns:a16="http://schemas.microsoft.com/office/drawing/2014/main" val="446073614"/>
                    </a:ext>
                  </a:extLst>
                </a:gridCol>
                <a:gridCol w="1339316">
                  <a:extLst>
                    <a:ext uri="{9D8B030D-6E8A-4147-A177-3AD203B41FA5}">
                      <a16:colId xmlns:a16="http://schemas.microsoft.com/office/drawing/2014/main" val="2928806155"/>
                    </a:ext>
                  </a:extLst>
                </a:gridCol>
                <a:gridCol w="929773">
                  <a:extLst>
                    <a:ext uri="{9D8B030D-6E8A-4147-A177-3AD203B41FA5}">
                      <a16:colId xmlns:a16="http://schemas.microsoft.com/office/drawing/2014/main" val="1675741199"/>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u="none" strike="noStrike" dirty="0"/>
                        <a:t>Publication</a:t>
                      </a:r>
                      <a:endParaRPr lang="en-US" sz="1200" b="1" i="0" u="none" strike="noStrike" dirty="0">
                        <a:solidFill>
                          <a:srgbClr val="000000"/>
                        </a:solidFill>
                        <a:latin typeface="Calibr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u="none" strike="noStrike" dirty="0"/>
                        <a:t>4C Base Rate</a:t>
                      </a:r>
                      <a:endParaRPr lang="en-IN" sz="12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u="none" strike="noStrike" dirty="0"/>
                        <a:t>Total Paid &amp; Verified Circulation</a:t>
                      </a:r>
                      <a:endParaRPr lang="en-IN" sz="12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a:latin typeface="+mn-lt"/>
                        </a:rPr>
                        <a:t>C</a:t>
                      </a:r>
                      <a:r>
                        <a:rPr lang="en-IN" sz="100" b="1" dirty="0">
                          <a:latin typeface="+mn-lt"/>
                        </a:rPr>
                        <a:t> </a:t>
                      </a:r>
                      <a:r>
                        <a:rPr lang="en-IN" sz="1200" b="1" dirty="0">
                          <a:latin typeface="+mn-lt"/>
                        </a:rPr>
                        <a:t>P</a:t>
                      </a:r>
                      <a:r>
                        <a:rPr lang="en-IN" sz="100" b="1" dirty="0">
                          <a:latin typeface="+mn-lt"/>
                        </a:rPr>
                        <a:t> </a:t>
                      </a:r>
                      <a:r>
                        <a:rPr lang="en-IN" sz="1200" b="1" dirty="0">
                          <a:latin typeface="+mn-lt"/>
                        </a:rPr>
                        <a:t>M</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u="none" strike="noStrike" dirty="0"/>
                        <a:t>Percent of Readers Fit Target Market</a:t>
                      </a:r>
                      <a:endParaRPr lang="en-IN" sz="12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u="none" strike="noStrike" dirty="0"/>
                        <a:t>Number of Readers Fit Target Market</a:t>
                      </a:r>
                      <a:endParaRPr lang="en-IN" sz="12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t>Weighted (Demographic) C</a:t>
                      </a:r>
                      <a:r>
                        <a:rPr lang="en-US" sz="100" b="1" u="none" strike="noStrike" dirty="0"/>
                        <a:t> </a:t>
                      </a:r>
                      <a:r>
                        <a:rPr lang="en-US" sz="1200" b="1" u="none" strike="noStrike" dirty="0"/>
                        <a:t>P</a:t>
                      </a:r>
                      <a:r>
                        <a:rPr lang="en-US" sz="100" b="1" u="none" strike="noStrike" dirty="0"/>
                        <a:t> </a:t>
                      </a:r>
                      <a:r>
                        <a:rPr lang="en-US" sz="1200" b="1" u="none" strike="noStrike" dirty="0"/>
                        <a:t>M</a:t>
                      </a:r>
                      <a:endParaRPr lang="en-US" sz="1200" b="1" i="0" u="none" strike="noStrike" dirty="0">
                        <a:solidFill>
                          <a:srgbClr val="000000"/>
                        </a:solidFill>
                        <a:latin typeface="Calibr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343001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t>Better Homes and Gardens</a:t>
                      </a:r>
                      <a:endParaRPr lang="en-US" sz="1200" b="1"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$506,380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7,648,600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$66.21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13.51%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1,033,000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$490.20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859408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t>Glamour</a:t>
                      </a:r>
                      <a:endParaRPr lang="en-US" sz="1200" b="1"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$219,190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2,320,325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$94.47</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24.65%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572,000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u="none" strike="noStrike" dirty="0"/>
                        <a:t>$383.20</a:t>
                      </a:r>
                      <a:endParaRPr lang="en-US" sz="1200" b="0"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25533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t>Good Housekeeping</a:t>
                      </a:r>
                      <a:endParaRPr lang="en-US" sz="1200" b="1"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$387,055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4,652,904</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$83.19</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10.81%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503,000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$769.49</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550178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t>National Geographic</a:t>
                      </a:r>
                      <a:endParaRPr lang="en-US" sz="1200" b="1"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$225,455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4,495,931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$50.15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26.96%</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1,212,000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$186.02</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311292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t>Reader's Digest</a:t>
                      </a:r>
                      <a:endParaRPr lang="en-IN" sz="1200" b="1" i="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$185,300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7,114,955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$26.04</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18.62%</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1,325,000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u="none" strike="noStrike" dirty="0"/>
                        <a:t>$139.85</a:t>
                      </a:r>
                      <a:endParaRPr lang="en-US" sz="1200" b="0"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507768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latin typeface="+mn-lt"/>
                        </a:rPr>
                        <a:t>Southern Living</a:t>
                      </a:r>
                      <a:endParaRPr lang="en-IN" sz="1200" b="1" i="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$198,800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2,855,973</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$69.61</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10.5%</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302,000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u="none" strike="noStrike" dirty="0"/>
                        <a:t>$658.28</a:t>
                      </a:r>
                      <a:endParaRPr lang="en-US" sz="1200" b="0"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37712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latin typeface="+mn-lt"/>
                        </a:rPr>
                        <a:t>Sports Illustrated</a:t>
                      </a:r>
                      <a:endParaRPr lang="en-IN" sz="1200" b="1" i="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$392,800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3,201,524</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u="none" strike="noStrike" dirty="0"/>
                        <a:t>$122.69</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16.77%</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0" u="none" strike="noStrike" dirty="0"/>
                        <a:t>537,000</a:t>
                      </a:r>
                      <a:endParaRPr lang="en-IN"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u="none" strike="noStrike" dirty="0"/>
                        <a:t>$731.47</a:t>
                      </a:r>
                      <a:endParaRPr lang="en-US" sz="1200" b="0" i="0" u="none" strike="noStrike" dirty="0">
                        <a:solidFill>
                          <a:srgbClr val="000000"/>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38647"/>
                  </a:ext>
                </a:extLst>
              </a:tr>
            </a:tbl>
          </a:graphicData>
        </a:graphic>
      </p:graphicFrame>
    </p:spTree>
    <p:extLst>
      <p:ext uri="{BB962C8B-B14F-4D97-AF65-F5344CB8AC3E}">
        <p14:creationId xmlns:p14="http://schemas.microsoft.com/office/powerpoint/2010/main" val="702706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34A8-988E-4965-A567-87835AC5D0FB}"/>
              </a:ext>
            </a:extLst>
          </p:cNvPr>
          <p:cNvSpPr>
            <a:spLocks noGrp="1"/>
          </p:cNvSpPr>
          <p:nvPr>
            <p:ph type="title"/>
          </p:nvPr>
        </p:nvSpPr>
        <p:spPr/>
        <p:txBody>
          <a:bodyPr/>
          <a:lstStyle/>
          <a:p>
            <a:r>
              <a:rPr lang="en-IN" sz="3400" dirty="0"/>
              <a:t>Achieving Advertising Objectives </a:t>
            </a:r>
            <a:r>
              <a:rPr lang="en-IN" sz="2000" b="0" dirty="0"/>
              <a:t>(1 of 3)</a:t>
            </a:r>
          </a:p>
        </p:txBody>
      </p:sp>
      <p:sp>
        <p:nvSpPr>
          <p:cNvPr id="3" name="Content Placeholder 2">
            <a:extLst>
              <a:ext uri="{FF2B5EF4-FFF2-40B4-BE49-F238E27FC236}">
                <a16:creationId xmlns:a16="http://schemas.microsoft.com/office/drawing/2014/main" id="{438E648E-E5E6-4011-BF15-4A0E2C7AAB95}"/>
              </a:ext>
            </a:extLst>
          </p:cNvPr>
          <p:cNvSpPr>
            <a:spLocks noGrp="1"/>
          </p:cNvSpPr>
          <p:nvPr>
            <p:ph sz="quarter" idx="13"/>
          </p:nvPr>
        </p:nvSpPr>
        <p:spPr>
          <a:xfrm>
            <a:off x="457200" y="1556328"/>
            <a:ext cx="8229600" cy="1723902"/>
          </a:xfrm>
        </p:spPr>
        <p:txBody>
          <a:bodyPr/>
          <a:lstStyle/>
          <a:p>
            <a:pPr marL="432" indent="0">
              <a:spcBef>
                <a:spcPts val="600"/>
              </a:spcBef>
              <a:buNone/>
            </a:pPr>
            <a:r>
              <a:rPr lang="en-IN" sz="2200" dirty="0"/>
              <a:t>Three-Exposure Hypothesis</a:t>
            </a:r>
          </a:p>
          <a:p>
            <a:pPr>
              <a:spcBef>
                <a:spcPts val="600"/>
              </a:spcBef>
            </a:pPr>
            <a:r>
              <a:rPr lang="en-IN" sz="2200" dirty="0"/>
              <a:t>Herbert Krugman</a:t>
            </a:r>
          </a:p>
          <a:p>
            <a:pPr>
              <a:spcBef>
                <a:spcPts val="600"/>
              </a:spcBef>
            </a:pPr>
            <a:r>
              <a:rPr lang="en-IN" sz="2200" dirty="0"/>
              <a:t>Minimum of three exposures to be effective</a:t>
            </a:r>
          </a:p>
          <a:p>
            <a:pPr>
              <a:spcBef>
                <a:spcPts val="600"/>
              </a:spcBef>
            </a:pPr>
            <a:r>
              <a:rPr lang="en-IN" sz="2200" dirty="0"/>
              <a:t>Intrusion value</a:t>
            </a:r>
          </a:p>
        </p:txBody>
      </p:sp>
      <p:sp>
        <p:nvSpPr>
          <p:cNvPr id="4" name="Content Placeholder 3">
            <a:extLst>
              <a:ext uri="{FF2B5EF4-FFF2-40B4-BE49-F238E27FC236}">
                <a16:creationId xmlns:a16="http://schemas.microsoft.com/office/drawing/2014/main" id="{81025C8B-2322-450C-BFC5-3E6FA495DAB5}"/>
              </a:ext>
            </a:extLst>
          </p:cNvPr>
          <p:cNvSpPr>
            <a:spLocks noGrp="1"/>
          </p:cNvSpPr>
          <p:nvPr>
            <p:ph sz="quarter" idx="14"/>
          </p:nvPr>
        </p:nvSpPr>
        <p:spPr>
          <a:xfrm>
            <a:off x="457200" y="3331361"/>
            <a:ext cx="8229600" cy="2957286"/>
          </a:xfrm>
        </p:spPr>
        <p:txBody>
          <a:bodyPr/>
          <a:lstStyle/>
          <a:p>
            <a:pPr marL="432" indent="0">
              <a:spcBef>
                <a:spcPts val="600"/>
              </a:spcBef>
              <a:buNone/>
            </a:pPr>
            <a:r>
              <a:rPr lang="en-IN" sz="2200" dirty="0"/>
              <a:t>Recency Theory</a:t>
            </a:r>
          </a:p>
          <a:p>
            <a:pPr>
              <a:spcBef>
                <a:spcPts val="600"/>
              </a:spcBef>
            </a:pPr>
            <a:r>
              <a:rPr lang="en-IN" sz="2200" dirty="0"/>
              <a:t>Clutter means three exposures not enough</a:t>
            </a:r>
          </a:p>
          <a:p>
            <a:pPr>
              <a:spcBef>
                <a:spcPts val="600"/>
              </a:spcBef>
            </a:pPr>
            <a:r>
              <a:rPr lang="en-IN" sz="2200" dirty="0"/>
              <a:t>Selective attention and focus</a:t>
            </a:r>
          </a:p>
          <a:p>
            <a:pPr>
              <a:spcBef>
                <a:spcPts val="600"/>
              </a:spcBef>
            </a:pPr>
            <a:r>
              <a:rPr lang="en-IN" sz="2200" dirty="0"/>
              <a:t>Pay attention only to certain ads</a:t>
            </a:r>
          </a:p>
          <a:p>
            <a:pPr>
              <a:spcBef>
                <a:spcPts val="600"/>
              </a:spcBef>
            </a:pPr>
            <a:r>
              <a:rPr lang="en-IN" sz="2200" dirty="0"/>
              <a:t>One ad exposure may be enough</a:t>
            </a:r>
          </a:p>
          <a:p>
            <a:pPr>
              <a:spcBef>
                <a:spcPts val="600"/>
              </a:spcBef>
            </a:pPr>
            <a:r>
              <a:rPr lang="en-IN" sz="2200" dirty="0"/>
              <a:t>Requires continuous advertising</a:t>
            </a:r>
          </a:p>
          <a:p>
            <a:pPr>
              <a:spcBef>
                <a:spcPts val="600"/>
              </a:spcBef>
            </a:pPr>
            <a:r>
              <a:rPr lang="en-IN" sz="2200" dirty="0"/>
              <a:t>Increase exposure through adding reach</a:t>
            </a:r>
          </a:p>
        </p:txBody>
      </p:sp>
    </p:spTree>
    <p:extLst>
      <p:ext uri="{BB962C8B-B14F-4D97-AF65-F5344CB8AC3E}">
        <p14:creationId xmlns:p14="http://schemas.microsoft.com/office/powerpoint/2010/main" val="1014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(1 of 2)</a:t>
            </a:r>
          </a:p>
        </p:txBody>
      </p:sp>
      <p:sp>
        <p:nvSpPr>
          <p:cNvPr id="3" name="Content Placeholder 2"/>
          <p:cNvSpPr>
            <a:spLocks noGrp="1"/>
          </p:cNvSpPr>
          <p:nvPr>
            <p:ph sz="quarter" idx="13"/>
          </p:nvPr>
        </p:nvSpPr>
        <p:spPr/>
        <p:txBody>
          <a:bodyPr/>
          <a:lstStyle/>
          <a:p>
            <a:pPr marL="432" indent="0">
              <a:buNone/>
            </a:pPr>
            <a:r>
              <a:rPr lang="en-IN" b="1" dirty="0">
                <a:solidFill>
                  <a:srgbClr val="007FA3"/>
                </a:solidFill>
              </a:rPr>
              <a:t>7.1</a:t>
            </a:r>
            <a:r>
              <a:rPr lang="en-IN" dirty="0"/>
              <a:t> What is a media strategy?</a:t>
            </a:r>
          </a:p>
          <a:p>
            <a:pPr marL="432" indent="0">
              <a:buNone/>
            </a:pPr>
            <a:r>
              <a:rPr lang="en-IN" b="1" dirty="0">
                <a:solidFill>
                  <a:srgbClr val="007FA3"/>
                </a:solidFill>
              </a:rPr>
              <a:t>7.2</a:t>
            </a:r>
            <a:r>
              <a:rPr lang="en-IN" dirty="0"/>
              <a:t> What elements and individuals are involved in media planning?</a:t>
            </a:r>
          </a:p>
          <a:p>
            <a:pPr marL="432" indent="0">
              <a:buNone/>
            </a:pPr>
            <a:r>
              <a:rPr lang="en-IN" b="1" dirty="0">
                <a:solidFill>
                  <a:srgbClr val="007FA3"/>
                </a:solidFill>
              </a:rPr>
              <a:t>7.3</a:t>
            </a:r>
            <a:r>
              <a:rPr lang="en-IN" dirty="0"/>
              <a:t> How do the terms used to describe advertising help the marketing team design effective campaigns?</a:t>
            </a:r>
          </a:p>
          <a:p>
            <a:pPr marL="432" indent="0">
              <a:buNone/>
            </a:pPr>
            <a:r>
              <a:rPr lang="en-IN" b="1" dirty="0">
                <a:solidFill>
                  <a:srgbClr val="007FA3"/>
                </a:solidFill>
              </a:rPr>
              <a:t>7.4</a:t>
            </a:r>
            <a:r>
              <a:rPr lang="en-IN" dirty="0"/>
              <a:t> What types of advertising objectives do individual companies pursue?</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CFA51-0F08-4B2A-8A9B-494F2426A547}"/>
              </a:ext>
            </a:extLst>
          </p:cNvPr>
          <p:cNvSpPr>
            <a:spLocks noGrp="1"/>
          </p:cNvSpPr>
          <p:nvPr>
            <p:ph type="title"/>
          </p:nvPr>
        </p:nvSpPr>
        <p:spPr/>
        <p:txBody>
          <a:bodyPr/>
          <a:lstStyle/>
          <a:p>
            <a:r>
              <a:rPr lang="en-IN" sz="3400" dirty="0"/>
              <a:t>Achieving Advertising Objectives </a:t>
            </a:r>
            <a:r>
              <a:rPr lang="en-IN" sz="2000" b="0" dirty="0"/>
              <a:t>(2 of 3)</a:t>
            </a:r>
          </a:p>
        </p:txBody>
      </p:sp>
      <p:sp>
        <p:nvSpPr>
          <p:cNvPr id="3" name="Content Placeholder 2">
            <a:extLst>
              <a:ext uri="{FF2B5EF4-FFF2-40B4-BE49-F238E27FC236}">
                <a16:creationId xmlns:a16="http://schemas.microsoft.com/office/drawing/2014/main" id="{7F588B61-518B-4269-806B-96E2C9105E69}"/>
              </a:ext>
            </a:extLst>
          </p:cNvPr>
          <p:cNvSpPr>
            <a:spLocks noGrp="1"/>
          </p:cNvSpPr>
          <p:nvPr>
            <p:ph sz="quarter" idx="13"/>
          </p:nvPr>
        </p:nvSpPr>
        <p:spPr>
          <a:xfrm>
            <a:off x="457200" y="1552574"/>
            <a:ext cx="3991970" cy="4733925"/>
          </a:xfrm>
        </p:spPr>
        <p:txBody>
          <a:bodyPr/>
          <a:lstStyle/>
          <a:p>
            <a:pPr marL="432" indent="0">
              <a:spcBef>
                <a:spcPts val="600"/>
              </a:spcBef>
              <a:buNone/>
            </a:pPr>
            <a:r>
              <a:rPr lang="en-IN" sz="2200" dirty="0"/>
              <a:t>Effective reach and frequency</a:t>
            </a:r>
          </a:p>
          <a:p>
            <a:pPr>
              <a:spcBef>
                <a:spcPts val="600"/>
              </a:spcBef>
            </a:pPr>
            <a:r>
              <a:rPr lang="en-IN" sz="2200" dirty="0"/>
              <a:t>What percent of audience must be exposed?</a:t>
            </a:r>
          </a:p>
          <a:p>
            <a:pPr>
              <a:spcBef>
                <a:spcPts val="600"/>
              </a:spcBef>
            </a:pPr>
            <a:r>
              <a:rPr lang="en-IN" sz="2200" dirty="0"/>
              <a:t>How many times must audience be exposed?</a:t>
            </a:r>
          </a:p>
          <a:p>
            <a:pPr>
              <a:spcBef>
                <a:spcPts val="600"/>
              </a:spcBef>
            </a:pPr>
            <a:r>
              <a:rPr lang="en-IN" sz="2200" dirty="0"/>
              <a:t>Too few ads = not effective</a:t>
            </a:r>
          </a:p>
          <a:p>
            <a:pPr>
              <a:spcBef>
                <a:spcPts val="600"/>
              </a:spcBef>
            </a:pPr>
            <a:r>
              <a:rPr lang="en-IN" sz="2200" dirty="0"/>
              <a:t>Too many ads = wasted resources</a:t>
            </a:r>
          </a:p>
          <a:p>
            <a:pPr>
              <a:spcBef>
                <a:spcPts val="600"/>
              </a:spcBef>
            </a:pPr>
            <a:r>
              <a:rPr lang="en-IN" sz="2200" dirty="0"/>
              <a:t>Size and placement of ads</a:t>
            </a:r>
          </a:p>
          <a:p>
            <a:pPr>
              <a:spcBef>
                <a:spcPts val="600"/>
              </a:spcBef>
            </a:pPr>
            <a:r>
              <a:rPr lang="en-IN" sz="2200" dirty="0"/>
              <a:t>Number and type of media</a:t>
            </a:r>
          </a:p>
          <a:p>
            <a:pPr>
              <a:spcBef>
                <a:spcPts val="600"/>
              </a:spcBef>
            </a:pPr>
            <a:r>
              <a:rPr lang="en-IN" sz="2200" dirty="0"/>
              <a:t>Computer models to optimize schedule</a:t>
            </a:r>
          </a:p>
        </p:txBody>
      </p:sp>
      <p:pic>
        <p:nvPicPr>
          <p:cNvPr id="6" name="Content Placeholder 5" descr="An advertisement for V 8 V Fusion vegetable and fruit juice shows a bottle of pomegranate and blueberry juice. The title reads, vegetable haters rejoice.">
            <a:extLst>
              <a:ext uri="{FF2B5EF4-FFF2-40B4-BE49-F238E27FC236}">
                <a16:creationId xmlns:a16="http://schemas.microsoft.com/office/drawing/2014/main" id="{274F4482-E6AF-4C20-AE9E-27BE26C5068B}"/>
              </a:ext>
            </a:extLst>
          </p:cNvPr>
          <p:cNvPicPr>
            <a:picLocks noGrp="1" noChangeAspect="1"/>
          </p:cNvPicPr>
          <p:nvPr>
            <p:ph sz="quarter" idx="14"/>
          </p:nvPr>
        </p:nvPicPr>
        <p:blipFill>
          <a:blip r:embed="rId3"/>
          <a:stretch>
            <a:fillRect/>
          </a:stretch>
        </p:blipFill>
        <p:spPr>
          <a:xfrm>
            <a:off x="4934048" y="1552575"/>
            <a:ext cx="3512942" cy="4438650"/>
          </a:xfrm>
          <a:prstGeom prst="rect">
            <a:avLst/>
          </a:prstGeom>
        </p:spPr>
      </p:pic>
    </p:spTree>
    <p:extLst>
      <p:ext uri="{BB962C8B-B14F-4D97-AF65-F5344CB8AC3E}">
        <p14:creationId xmlns:p14="http://schemas.microsoft.com/office/powerpoint/2010/main" val="3987847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028E-0AD5-401D-9CFB-D9F6F2EFE33B}"/>
              </a:ext>
            </a:extLst>
          </p:cNvPr>
          <p:cNvSpPr>
            <a:spLocks noGrp="1"/>
          </p:cNvSpPr>
          <p:nvPr>
            <p:ph type="title"/>
          </p:nvPr>
        </p:nvSpPr>
        <p:spPr/>
        <p:txBody>
          <a:bodyPr/>
          <a:lstStyle/>
          <a:p>
            <a:r>
              <a:rPr lang="en-IN" sz="3400" dirty="0"/>
              <a:t>Achieving Advertising Objectives </a:t>
            </a:r>
            <a:r>
              <a:rPr lang="en-IN" sz="2000" b="0" dirty="0"/>
              <a:t>(3 of 3)</a:t>
            </a:r>
          </a:p>
        </p:txBody>
      </p:sp>
      <p:sp>
        <p:nvSpPr>
          <p:cNvPr id="3" name="Content Placeholder 2">
            <a:extLst>
              <a:ext uri="{FF2B5EF4-FFF2-40B4-BE49-F238E27FC236}">
                <a16:creationId xmlns:a16="http://schemas.microsoft.com/office/drawing/2014/main" id="{617827D0-A23C-4D01-9F9F-1E7865975484}"/>
              </a:ext>
            </a:extLst>
          </p:cNvPr>
          <p:cNvSpPr>
            <a:spLocks noGrp="1"/>
          </p:cNvSpPr>
          <p:nvPr>
            <p:ph sz="quarter" idx="13"/>
          </p:nvPr>
        </p:nvSpPr>
        <p:spPr/>
        <p:txBody>
          <a:bodyPr/>
          <a:lstStyle/>
          <a:p>
            <a:r>
              <a:rPr lang="en-IN" dirty="0"/>
              <a:t>Brand recognition</a:t>
            </a:r>
          </a:p>
          <a:p>
            <a:pPr lvl="1"/>
            <a:r>
              <a:rPr lang="en-IN" dirty="0"/>
              <a:t>Emphasis on visual product presentation</a:t>
            </a:r>
          </a:p>
          <a:p>
            <a:pPr lvl="1"/>
            <a:r>
              <a:rPr lang="en-IN" dirty="0"/>
              <a:t>Recognize brand</a:t>
            </a:r>
          </a:p>
          <a:p>
            <a:r>
              <a:rPr lang="en-IN" dirty="0"/>
              <a:t>Brand recall</a:t>
            </a:r>
          </a:p>
          <a:p>
            <a:pPr lvl="1"/>
            <a:r>
              <a:rPr lang="en-IN" dirty="0"/>
              <a:t>Frequency more important than reach</a:t>
            </a:r>
          </a:p>
          <a:p>
            <a:pPr lvl="1"/>
            <a:r>
              <a:rPr lang="en-IN" dirty="0"/>
              <a:t>Repetition important</a:t>
            </a:r>
          </a:p>
        </p:txBody>
      </p:sp>
      <p:pic>
        <p:nvPicPr>
          <p:cNvPr id="6" name="Content Placeholder 5" descr="An advertisement for Fresh Step cat litter shows a cat seated on a couch like a human with crossed lower legs and one leg on the cat’s mouth as if showing embarrassment.">
            <a:extLst>
              <a:ext uri="{FF2B5EF4-FFF2-40B4-BE49-F238E27FC236}">
                <a16:creationId xmlns:a16="http://schemas.microsoft.com/office/drawing/2014/main" id="{3527984D-EB02-4AF3-BF84-F30F7EDEDDD2}"/>
              </a:ext>
            </a:extLst>
          </p:cNvPr>
          <p:cNvPicPr>
            <a:picLocks noGrp="1" noChangeAspect="1"/>
          </p:cNvPicPr>
          <p:nvPr>
            <p:ph sz="quarter" idx="14"/>
          </p:nvPr>
        </p:nvPicPr>
        <p:blipFill>
          <a:blip r:embed="rId3"/>
          <a:stretch>
            <a:fillRect/>
          </a:stretch>
        </p:blipFill>
        <p:spPr>
          <a:xfrm>
            <a:off x="4949247" y="1552575"/>
            <a:ext cx="3482544" cy="4438650"/>
          </a:xfrm>
          <a:prstGeom prst="rect">
            <a:avLst/>
          </a:prstGeom>
        </p:spPr>
      </p:pic>
    </p:spTree>
    <p:extLst>
      <p:ext uri="{BB962C8B-B14F-4D97-AF65-F5344CB8AC3E}">
        <p14:creationId xmlns:p14="http://schemas.microsoft.com/office/powerpoint/2010/main" val="605549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2DEA-6DE1-45C8-806D-ECB850983BC3}"/>
              </a:ext>
            </a:extLst>
          </p:cNvPr>
          <p:cNvSpPr>
            <a:spLocks noGrp="1"/>
          </p:cNvSpPr>
          <p:nvPr>
            <p:ph type="title"/>
          </p:nvPr>
        </p:nvSpPr>
        <p:spPr/>
        <p:txBody>
          <a:bodyPr/>
          <a:lstStyle/>
          <a:p>
            <a:r>
              <a:rPr lang="en-IN" sz="3200" dirty="0"/>
              <a:t>Figure 7.6: Brand Recognition Versus Brand Recall</a:t>
            </a:r>
          </a:p>
        </p:txBody>
      </p:sp>
      <p:graphicFrame>
        <p:nvGraphicFramePr>
          <p:cNvPr id="5" name="Table 5">
            <a:extLst>
              <a:ext uri="{FF2B5EF4-FFF2-40B4-BE49-F238E27FC236}">
                <a16:creationId xmlns:a16="http://schemas.microsoft.com/office/drawing/2014/main" id="{C2D59C43-D1E9-4C06-B376-124B194811FE}"/>
              </a:ext>
            </a:extLst>
          </p:cNvPr>
          <p:cNvGraphicFramePr>
            <a:graphicFrameLocks noGrp="1"/>
          </p:cNvGraphicFramePr>
          <p:nvPr>
            <p:ph sz="quarter" idx="13"/>
            <p:extLst>
              <p:ext uri="{D42A27DB-BD31-4B8C-83A1-F6EECF244321}">
                <p14:modId xmlns:p14="http://schemas.microsoft.com/office/powerpoint/2010/main" val="1036021410"/>
              </p:ext>
            </p:extLst>
          </p:nvPr>
        </p:nvGraphicFramePr>
        <p:xfrm>
          <a:off x="457200" y="1554163"/>
          <a:ext cx="8232774" cy="3505200"/>
        </p:xfrm>
        <a:graphic>
          <a:graphicData uri="http://schemas.openxmlformats.org/drawingml/2006/table">
            <a:tbl>
              <a:tblPr firstRow="1" bandRow="1">
                <a:tableStyleId>{2D5ABB26-0587-4C30-8999-92F81FD0307C}</a:tableStyleId>
              </a:tblPr>
              <a:tblGrid>
                <a:gridCol w="2744258">
                  <a:extLst>
                    <a:ext uri="{9D8B030D-6E8A-4147-A177-3AD203B41FA5}">
                      <a16:colId xmlns:a16="http://schemas.microsoft.com/office/drawing/2014/main" val="2602614171"/>
                    </a:ext>
                  </a:extLst>
                </a:gridCol>
                <a:gridCol w="2744258">
                  <a:extLst>
                    <a:ext uri="{9D8B030D-6E8A-4147-A177-3AD203B41FA5}">
                      <a16:colId xmlns:a16="http://schemas.microsoft.com/office/drawing/2014/main" val="2651325372"/>
                    </a:ext>
                  </a:extLst>
                </a:gridCol>
                <a:gridCol w="2744258">
                  <a:extLst>
                    <a:ext uri="{9D8B030D-6E8A-4147-A177-3AD203B41FA5}">
                      <a16:colId xmlns:a16="http://schemas.microsoft.com/office/drawing/2014/main" val="4114335275"/>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Objective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a:solidFill>
                            <a:schemeClr val="tx1"/>
                          </a:solidFill>
                        </a:rPr>
                        <a:t>Brand Recognition</a:t>
                      </a:r>
                      <a:endParaRPr lang="en-IN"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dirty="0">
                          <a:solidFill>
                            <a:schemeClr val="tx1"/>
                          </a:solidFill>
                        </a:rPr>
                        <a:t>Brand 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1423425"/>
                  </a:ext>
                </a:extLst>
              </a:tr>
              <a:tr h="370840">
                <a:tc>
                  <a:txBody>
                    <a:bodyPr/>
                    <a:lstStyle/>
                    <a:p>
                      <a:r>
                        <a:rPr lang="en-IN" sz="1800" b="0" dirty="0">
                          <a:solidFill>
                            <a:schemeClr val="tx1"/>
                          </a:solidFill>
                        </a:rPr>
                        <a:t>Goal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dirty="0">
                          <a:solidFill>
                            <a:schemeClr val="tx1"/>
                          </a:solidFill>
                        </a:rPr>
                        <a:t>Create or strengthen</a:t>
                      </a:r>
                      <a:r>
                        <a:rPr lang="en-US" sz="1800" b="0" baseline="0" dirty="0">
                          <a:solidFill>
                            <a:schemeClr val="tx1"/>
                          </a:solidFill>
                        </a:rPr>
                        <a:t> mental linkages</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dirty="0">
                          <a:solidFill>
                            <a:schemeClr val="tx1"/>
                          </a:solidFill>
                        </a:rPr>
                        <a:t>Place brand</a:t>
                      </a:r>
                      <a:r>
                        <a:rPr lang="en-US" sz="1800" b="0" baseline="0" dirty="0">
                          <a:solidFill>
                            <a:schemeClr val="tx1"/>
                          </a:solidFill>
                        </a:rPr>
                        <a:t> in evoked set</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945950"/>
                  </a:ext>
                </a:extLst>
              </a:tr>
              <a:tr h="370840">
                <a:tc>
                  <a:txBody>
                    <a:bodyPr/>
                    <a:lstStyle/>
                    <a:p>
                      <a:r>
                        <a:rPr lang="en-IN" sz="1800" b="0" dirty="0">
                          <a:solidFill>
                            <a:schemeClr val="tx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Increase reach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dirty="0">
                          <a:solidFill>
                            <a:schemeClr val="tx1"/>
                          </a:solidFill>
                        </a:rPr>
                        <a:t>Increase frequency</a:t>
                      </a:r>
                      <a:r>
                        <a:rPr lang="en-US" sz="1800" b="0" baseline="0" dirty="0">
                          <a:solidFill>
                            <a:schemeClr val="tx1"/>
                          </a:solidFill>
                        </a:rPr>
                        <a:t> (repetition)</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941477"/>
                  </a:ext>
                </a:extLst>
              </a:tr>
              <a:tr h="370840">
                <a:tc>
                  <a:txBody>
                    <a:bodyPr/>
                    <a:lstStyle/>
                    <a:p>
                      <a:r>
                        <a:rPr lang="en-IN" sz="1800" b="0" dirty="0">
                          <a:solidFill>
                            <a:schemeClr val="tx1"/>
                          </a:solidFill>
                        </a:rPr>
                        <a:t>Best media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Television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Television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781626"/>
                  </a:ext>
                </a:extLst>
              </a:tr>
              <a:tr h="370840">
                <a:tc>
                  <a:txBody>
                    <a:bodyPr/>
                    <a:lstStyle/>
                    <a:p>
                      <a:r>
                        <a:rPr lang="en-IN" sz="100" b="0" baseline="0" dirty="0">
                          <a:solidFill>
                            <a:schemeClr val="tx1"/>
                          </a:solidFil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dirty="0">
                          <a:solidFill>
                            <a:schemeClr val="tx1"/>
                          </a:solidFill>
                        </a:rPr>
                        <a:t>Billboards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Radio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57933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 b="0" baseline="0" dirty="0">
                          <a:solidFill>
                            <a:schemeClr val="tx1"/>
                          </a:solidFil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dirty="0">
                          <a:solidFill>
                            <a:schemeClr val="tx1"/>
                          </a:solidFill>
                        </a:rPr>
                        <a:t>Magazines</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dirty="0">
                          <a:solidFill>
                            <a:schemeClr val="tx1"/>
                          </a:solidFill>
                        </a:rPr>
                        <a:t>Newspapers</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805975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 b="0" baseline="0" dirty="0">
                          <a:solidFill>
                            <a:schemeClr val="tx1"/>
                          </a:solidFil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dirty="0">
                          <a:solidFill>
                            <a:schemeClr val="tx1"/>
                          </a:solidFill>
                        </a:rPr>
                        <a:t>Internet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dirty="0">
                          <a:solidFill>
                            <a:schemeClr val="tx1"/>
                          </a:solidFill>
                        </a:rPr>
                        <a:t>Internet</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740489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 b="0" baseline="0" dirty="0">
                          <a:solidFill>
                            <a:schemeClr val="tx1"/>
                          </a:solidFil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dirty="0">
                          <a:solidFill>
                            <a:schemeClr val="tx1"/>
                          </a:solidFill>
                        </a:rPr>
                        <a:t>Direct mail</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 b="0" dirty="0">
                          <a:solidFill>
                            <a:schemeClr val="tx1"/>
                          </a:solidFil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213991"/>
                  </a:ext>
                </a:extLst>
              </a:tr>
            </a:tbl>
          </a:graphicData>
        </a:graphic>
      </p:graphicFrame>
    </p:spTree>
    <p:extLst>
      <p:ext uri="{BB962C8B-B14F-4D97-AF65-F5344CB8AC3E}">
        <p14:creationId xmlns:p14="http://schemas.microsoft.com/office/powerpoint/2010/main" val="219138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9782-C63F-4040-A79D-8ED5FD915D62}"/>
              </a:ext>
            </a:extLst>
          </p:cNvPr>
          <p:cNvSpPr>
            <a:spLocks noGrp="1"/>
          </p:cNvSpPr>
          <p:nvPr>
            <p:ph type="title"/>
          </p:nvPr>
        </p:nvSpPr>
        <p:spPr/>
        <p:txBody>
          <a:bodyPr/>
          <a:lstStyle/>
          <a:p>
            <a:r>
              <a:rPr lang="en-IN" dirty="0"/>
              <a:t>Figure 7.7: Television Advertising</a:t>
            </a:r>
          </a:p>
        </p:txBody>
      </p:sp>
      <p:sp>
        <p:nvSpPr>
          <p:cNvPr id="3" name="Content Placeholder 2">
            <a:extLst>
              <a:ext uri="{FF2B5EF4-FFF2-40B4-BE49-F238E27FC236}">
                <a16:creationId xmlns:a16="http://schemas.microsoft.com/office/drawing/2014/main" id="{A8DF0CFD-E791-4F7E-8035-8D4739B61118}"/>
              </a:ext>
            </a:extLst>
          </p:cNvPr>
          <p:cNvSpPr>
            <a:spLocks noGrp="1"/>
          </p:cNvSpPr>
          <p:nvPr>
            <p:ph sz="quarter" idx="13"/>
          </p:nvPr>
        </p:nvSpPr>
        <p:spPr>
          <a:xfrm>
            <a:off x="457200" y="1556326"/>
            <a:ext cx="4622800" cy="4786417"/>
          </a:xfrm>
        </p:spPr>
        <p:txBody>
          <a:bodyPr/>
          <a:lstStyle/>
          <a:p>
            <a:pPr marL="432" indent="0">
              <a:spcBef>
                <a:spcPts val="1000"/>
              </a:spcBef>
              <a:buNone/>
            </a:pPr>
            <a:r>
              <a:rPr lang="en-IN" sz="2200" dirty="0"/>
              <a:t>Advantages:</a:t>
            </a:r>
          </a:p>
          <a:p>
            <a:pPr>
              <a:spcBef>
                <a:spcPts val="1000"/>
              </a:spcBef>
            </a:pPr>
            <a:r>
              <a:rPr lang="en-IN" sz="2200" dirty="0"/>
              <a:t>Reach</a:t>
            </a:r>
          </a:p>
          <a:p>
            <a:pPr>
              <a:spcBef>
                <a:spcPts val="1000"/>
              </a:spcBef>
            </a:pPr>
            <a:r>
              <a:rPr lang="en-IN" sz="2200" dirty="0"/>
              <a:t>High frequency potential</a:t>
            </a:r>
          </a:p>
          <a:p>
            <a:pPr>
              <a:spcBef>
                <a:spcPts val="1000"/>
              </a:spcBef>
            </a:pPr>
            <a:r>
              <a:rPr lang="en-IN" sz="2200" dirty="0"/>
              <a:t>Low cost per contact</a:t>
            </a:r>
          </a:p>
          <a:p>
            <a:pPr>
              <a:spcBef>
                <a:spcPts val="1000"/>
              </a:spcBef>
            </a:pPr>
            <a:r>
              <a:rPr lang="en-IN" sz="2200" dirty="0"/>
              <a:t>Quality creative opportunities</a:t>
            </a:r>
          </a:p>
          <a:p>
            <a:pPr>
              <a:spcBef>
                <a:spcPts val="1000"/>
              </a:spcBef>
            </a:pPr>
            <a:r>
              <a:rPr lang="en-IN" sz="2200" dirty="0"/>
              <a:t>Improved picture quality (digital)</a:t>
            </a:r>
          </a:p>
          <a:p>
            <a:pPr>
              <a:spcBef>
                <a:spcPts val="1000"/>
              </a:spcBef>
            </a:pPr>
            <a:r>
              <a:rPr lang="en-IN" sz="2200" dirty="0"/>
              <a:t>Segmentation potential</a:t>
            </a:r>
          </a:p>
          <a:p>
            <a:pPr>
              <a:spcBef>
                <a:spcPts val="1000"/>
              </a:spcBef>
            </a:pPr>
            <a:r>
              <a:rPr lang="en-IN" sz="2200" dirty="0"/>
              <a:t>Reinforcement via digital media</a:t>
            </a:r>
          </a:p>
          <a:p>
            <a:pPr>
              <a:spcBef>
                <a:spcPts val="1000"/>
              </a:spcBef>
            </a:pPr>
            <a:r>
              <a:rPr lang="en-IN" sz="2200" dirty="0"/>
              <a:t>New short format (6-second spots)</a:t>
            </a:r>
          </a:p>
        </p:txBody>
      </p:sp>
      <p:sp>
        <p:nvSpPr>
          <p:cNvPr id="4" name="Content Placeholder 3">
            <a:extLst>
              <a:ext uri="{FF2B5EF4-FFF2-40B4-BE49-F238E27FC236}">
                <a16:creationId xmlns:a16="http://schemas.microsoft.com/office/drawing/2014/main" id="{0384F7A4-DCFE-4131-95CB-34ADA71ACD42}"/>
              </a:ext>
            </a:extLst>
          </p:cNvPr>
          <p:cNvSpPr>
            <a:spLocks noGrp="1"/>
          </p:cNvSpPr>
          <p:nvPr>
            <p:ph sz="quarter" idx="14"/>
          </p:nvPr>
        </p:nvSpPr>
        <p:spPr>
          <a:xfrm>
            <a:off x="5225143" y="1556327"/>
            <a:ext cx="3461656" cy="4520623"/>
          </a:xfrm>
        </p:spPr>
        <p:txBody>
          <a:bodyPr/>
          <a:lstStyle/>
          <a:p>
            <a:pPr marL="432" indent="0">
              <a:spcBef>
                <a:spcPts val="1000"/>
              </a:spcBef>
              <a:buNone/>
            </a:pPr>
            <a:r>
              <a:rPr lang="en-IN" sz="2200" dirty="0"/>
              <a:t>Disadvantages:</a:t>
            </a:r>
          </a:p>
          <a:p>
            <a:pPr>
              <a:spcBef>
                <a:spcPts val="1000"/>
              </a:spcBef>
            </a:pPr>
            <a:r>
              <a:rPr lang="en-IN" sz="2200" dirty="0"/>
              <a:t>Provider fragmentation</a:t>
            </a:r>
          </a:p>
          <a:p>
            <a:pPr>
              <a:spcBef>
                <a:spcPts val="1000"/>
              </a:spcBef>
            </a:pPr>
            <a:r>
              <a:rPr lang="en-IN" sz="2200" dirty="0"/>
              <a:t>Clutter</a:t>
            </a:r>
          </a:p>
          <a:p>
            <a:pPr>
              <a:spcBef>
                <a:spcPts val="1000"/>
              </a:spcBef>
            </a:pPr>
            <a:r>
              <a:rPr lang="en-IN" sz="2200" dirty="0"/>
              <a:t>Channel surfing during ads</a:t>
            </a:r>
          </a:p>
          <a:p>
            <a:pPr>
              <a:spcBef>
                <a:spcPts val="1000"/>
              </a:spcBef>
            </a:pPr>
            <a:r>
              <a:rPr lang="en-IN" sz="2200" dirty="0"/>
              <a:t>D</a:t>
            </a:r>
            <a:r>
              <a:rPr lang="en-IN" sz="100" dirty="0"/>
              <a:t> </a:t>
            </a:r>
            <a:r>
              <a:rPr lang="en-IN" sz="2200" dirty="0"/>
              <a:t>V</a:t>
            </a:r>
            <a:r>
              <a:rPr lang="en-IN" sz="100" dirty="0"/>
              <a:t> </a:t>
            </a:r>
            <a:r>
              <a:rPr lang="en-IN" sz="2200" dirty="0"/>
              <a:t>Rs skipping ads</a:t>
            </a:r>
          </a:p>
          <a:p>
            <a:pPr>
              <a:spcBef>
                <a:spcPts val="1000"/>
              </a:spcBef>
            </a:pPr>
            <a:r>
              <a:rPr lang="en-IN" sz="2200" dirty="0"/>
              <a:t>Short copy</a:t>
            </a:r>
          </a:p>
          <a:p>
            <a:pPr>
              <a:spcBef>
                <a:spcPts val="1000"/>
              </a:spcBef>
            </a:pPr>
            <a:r>
              <a:rPr lang="en-IN" sz="2200" dirty="0"/>
              <a:t>High cost per ad</a:t>
            </a:r>
          </a:p>
        </p:txBody>
      </p:sp>
    </p:spTree>
    <p:extLst>
      <p:ext uri="{BB962C8B-B14F-4D97-AF65-F5344CB8AC3E}">
        <p14:creationId xmlns:p14="http://schemas.microsoft.com/office/powerpoint/2010/main" val="3825492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890D-6B0F-4162-B29E-7F0B5A678D4D}"/>
              </a:ext>
            </a:extLst>
          </p:cNvPr>
          <p:cNvSpPr>
            <a:spLocks noGrp="1"/>
          </p:cNvSpPr>
          <p:nvPr>
            <p:ph type="title"/>
          </p:nvPr>
        </p:nvSpPr>
        <p:spPr/>
        <p:txBody>
          <a:bodyPr/>
          <a:lstStyle/>
          <a:p>
            <a:r>
              <a:rPr lang="en-IN" dirty="0"/>
              <a:t>Nielsen Ratings</a:t>
            </a:r>
          </a:p>
        </p:txBody>
      </p:sp>
      <p:graphicFrame>
        <p:nvGraphicFramePr>
          <p:cNvPr id="7" name="Object 6" descr="Rating = number of households tuned to a program, over, total number of households in a market.">
            <a:extLst>
              <a:ext uri="{FF2B5EF4-FFF2-40B4-BE49-F238E27FC236}">
                <a16:creationId xmlns:a16="http://schemas.microsoft.com/office/drawing/2014/main" id="{14415869-C614-4E4C-B92D-9F097C88C1FB}"/>
              </a:ext>
            </a:extLst>
          </p:cNvPr>
          <p:cNvGraphicFramePr>
            <a:graphicFrameLocks noChangeAspect="1"/>
          </p:cNvGraphicFramePr>
          <p:nvPr>
            <p:extLst>
              <p:ext uri="{D42A27DB-BD31-4B8C-83A1-F6EECF244321}">
                <p14:modId xmlns:p14="http://schemas.microsoft.com/office/powerpoint/2010/main" val="560146910"/>
              </p:ext>
            </p:extLst>
          </p:nvPr>
        </p:nvGraphicFramePr>
        <p:xfrm>
          <a:off x="2190750" y="1552499"/>
          <a:ext cx="4762500" cy="508000"/>
        </p:xfrm>
        <a:graphic>
          <a:graphicData uri="http://schemas.openxmlformats.org/presentationml/2006/ole">
            <mc:AlternateContent xmlns:mc="http://schemas.openxmlformats.org/markup-compatibility/2006">
              <mc:Choice xmlns:v="urn:schemas-microsoft-com:vml" Requires="v">
                <p:oleObj name="Equation" r:id="rId3" imgW="4762440" imgH="507960" progId="Equation.DSMT4">
                  <p:embed/>
                </p:oleObj>
              </mc:Choice>
              <mc:Fallback>
                <p:oleObj name="Equation" r:id="rId3" imgW="4762440" imgH="507960" progId="Equation.DSMT4">
                  <p:embed/>
                  <p:pic>
                    <p:nvPicPr>
                      <p:cNvPr id="0" name=""/>
                      <p:cNvPicPr/>
                      <p:nvPr/>
                    </p:nvPicPr>
                    <p:blipFill>
                      <a:blip r:embed="rId4"/>
                      <a:stretch>
                        <a:fillRect/>
                      </a:stretch>
                    </p:blipFill>
                    <p:spPr>
                      <a:xfrm>
                        <a:off x="2190750" y="1552499"/>
                        <a:ext cx="4762500" cy="508000"/>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FBDC9D86-6AB4-4D97-8C6C-BF82A5E74A1F}"/>
              </a:ext>
            </a:extLst>
          </p:cNvPr>
          <p:cNvSpPr>
            <a:spLocks noGrp="1"/>
          </p:cNvSpPr>
          <p:nvPr>
            <p:ph sz="quarter" idx="13"/>
          </p:nvPr>
        </p:nvSpPr>
        <p:spPr>
          <a:xfrm>
            <a:off x="457200" y="2198751"/>
            <a:ext cx="8229600" cy="1230416"/>
          </a:xfrm>
        </p:spPr>
        <p:txBody>
          <a:bodyPr/>
          <a:lstStyle/>
          <a:p>
            <a:pPr marL="432" indent="0">
              <a:buNone/>
            </a:pPr>
            <a:r>
              <a:rPr lang="en-IN" sz="1800" dirty="0"/>
              <a:t>In the United States, the total number of households with television sets is approximately 109.7 million. To calculate the rating of a T</a:t>
            </a:r>
            <a:r>
              <a:rPr lang="en-IN" sz="100" dirty="0"/>
              <a:t> </a:t>
            </a:r>
            <a:r>
              <a:rPr lang="en-IN" sz="1800" dirty="0"/>
              <a:t>V episode, if the number of households tuned to the show was 17.8 million, then the rating would be:</a:t>
            </a:r>
          </a:p>
        </p:txBody>
      </p:sp>
      <p:graphicFrame>
        <p:nvGraphicFramePr>
          <p:cNvPr id="8" name="Object 7" descr="Rating = 17,800,000 over 109,700,000 = 16.2.">
            <a:extLst>
              <a:ext uri="{FF2B5EF4-FFF2-40B4-BE49-F238E27FC236}">
                <a16:creationId xmlns:a16="http://schemas.microsoft.com/office/drawing/2014/main" id="{C5A7CE9A-1A60-4A2A-9996-75D13F395FFF}"/>
              </a:ext>
            </a:extLst>
          </p:cNvPr>
          <p:cNvGraphicFramePr>
            <a:graphicFrameLocks noChangeAspect="1"/>
          </p:cNvGraphicFramePr>
          <p:nvPr>
            <p:extLst>
              <p:ext uri="{D42A27DB-BD31-4B8C-83A1-F6EECF244321}">
                <p14:modId xmlns:p14="http://schemas.microsoft.com/office/powerpoint/2010/main" val="152199773"/>
              </p:ext>
            </p:extLst>
          </p:nvPr>
        </p:nvGraphicFramePr>
        <p:xfrm>
          <a:off x="3257550" y="3578672"/>
          <a:ext cx="2628900" cy="533400"/>
        </p:xfrm>
        <a:graphic>
          <a:graphicData uri="http://schemas.openxmlformats.org/presentationml/2006/ole">
            <mc:AlternateContent xmlns:mc="http://schemas.openxmlformats.org/markup-compatibility/2006">
              <mc:Choice xmlns:v="urn:schemas-microsoft-com:vml" Requires="v">
                <p:oleObj name="Equation" r:id="rId5" imgW="2628720" imgH="533160" progId="Equation.DSMT4">
                  <p:embed/>
                </p:oleObj>
              </mc:Choice>
              <mc:Fallback>
                <p:oleObj name="Equation" r:id="rId5" imgW="2628720" imgH="533160" progId="Equation.DSMT4">
                  <p:embed/>
                  <p:pic>
                    <p:nvPicPr>
                      <p:cNvPr id="0" name=""/>
                      <p:cNvPicPr/>
                      <p:nvPr/>
                    </p:nvPicPr>
                    <p:blipFill>
                      <a:blip r:embed="rId6"/>
                      <a:stretch>
                        <a:fillRect/>
                      </a:stretch>
                    </p:blipFill>
                    <p:spPr>
                      <a:xfrm>
                        <a:off x="3257550" y="3578672"/>
                        <a:ext cx="2628900" cy="5334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7BFFDC1-EE70-4065-B089-2139141DD3F4}"/>
              </a:ext>
            </a:extLst>
          </p:cNvPr>
          <p:cNvSpPr>
            <a:spLocks noGrp="1"/>
          </p:cNvSpPr>
          <p:nvPr>
            <p:ph sz="quarter" idx="14"/>
          </p:nvPr>
        </p:nvSpPr>
        <p:spPr>
          <a:xfrm>
            <a:off x="457200" y="4228184"/>
            <a:ext cx="8229600" cy="1229179"/>
          </a:xfrm>
        </p:spPr>
        <p:txBody>
          <a:bodyPr/>
          <a:lstStyle/>
          <a:p>
            <a:pPr marL="432" indent="0">
              <a:buNone/>
            </a:pPr>
            <a:r>
              <a:rPr lang="en-IN" sz="1800" dirty="0"/>
              <a:t>Next, if the advertiser were interested in the percentage of households that actually were watching television at that hour, the program’s share could be calculated. If 71 million of the 109.7 million households had a television turned on during the hour in which the show aired, the share would be:</a:t>
            </a:r>
          </a:p>
        </p:txBody>
      </p:sp>
      <p:graphicFrame>
        <p:nvGraphicFramePr>
          <p:cNvPr id="9" name="Object 8" descr="Share = number of households tuned to survivor, over, number of households with a television turned on, = 17,800,000 over 71,000,000 = 25.">
            <a:extLst>
              <a:ext uri="{FF2B5EF4-FFF2-40B4-BE49-F238E27FC236}">
                <a16:creationId xmlns:a16="http://schemas.microsoft.com/office/drawing/2014/main" id="{EC75560A-845C-4D29-AE83-797888D02306}"/>
              </a:ext>
            </a:extLst>
          </p:cNvPr>
          <p:cNvGraphicFramePr>
            <a:graphicFrameLocks noChangeAspect="1"/>
          </p:cNvGraphicFramePr>
          <p:nvPr>
            <p:extLst>
              <p:ext uri="{D42A27DB-BD31-4B8C-83A1-F6EECF244321}">
                <p14:modId xmlns:p14="http://schemas.microsoft.com/office/powerpoint/2010/main" val="3479221752"/>
              </p:ext>
            </p:extLst>
          </p:nvPr>
        </p:nvGraphicFramePr>
        <p:xfrm>
          <a:off x="1047750" y="5621338"/>
          <a:ext cx="7048500" cy="533400"/>
        </p:xfrm>
        <a:graphic>
          <a:graphicData uri="http://schemas.openxmlformats.org/presentationml/2006/ole">
            <mc:AlternateContent xmlns:mc="http://schemas.openxmlformats.org/markup-compatibility/2006">
              <mc:Choice xmlns:v="urn:schemas-microsoft-com:vml" Requires="v">
                <p:oleObj name="Equation" r:id="rId7" imgW="7048440" imgH="533160" progId="Equation.DSMT4">
                  <p:embed/>
                </p:oleObj>
              </mc:Choice>
              <mc:Fallback>
                <p:oleObj name="Equation" r:id="rId7" imgW="7048440" imgH="533160" progId="Equation.DSMT4">
                  <p:embed/>
                  <p:pic>
                    <p:nvPicPr>
                      <p:cNvPr id="0" name=""/>
                      <p:cNvPicPr/>
                      <p:nvPr/>
                    </p:nvPicPr>
                    <p:blipFill>
                      <a:blip r:embed="rId8"/>
                      <a:stretch>
                        <a:fillRect/>
                      </a:stretch>
                    </p:blipFill>
                    <p:spPr>
                      <a:xfrm>
                        <a:off x="1047750" y="5621338"/>
                        <a:ext cx="7048500" cy="533400"/>
                      </a:xfrm>
                      <a:prstGeom prst="rect">
                        <a:avLst/>
                      </a:prstGeom>
                    </p:spPr>
                  </p:pic>
                </p:oleObj>
              </mc:Fallback>
            </mc:AlternateContent>
          </a:graphicData>
        </a:graphic>
      </p:graphicFrame>
    </p:spTree>
    <p:extLst>
      <p:ext uri="{BB962C8B-B14F-4D97-AF65-F5344CB8AC3E}">
        <p14:creationId xmlns:p14="http://schemas.microsoft.com/office/powerpoint/2010/main" val="3281401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D1D01-C419-453A-A638-598A45282707}"/>
              </a:ext>
            </a:extLst>
          </p:cNvPr>
          <p:cNvSpPr>
            <a:spLocks noGrp="1"/>
          </p:cNvSpPr>
          <p:nvPr>
            <p:ph type="title"/>
          </p:nvPr>
        </p:nvSpPr>
        <p:spPr/>
        <p:txBody>
          <a:bodyPr/>
          <a:lstStyle/>
          <a:p>
            <a:r>
              <a:rPr lang="en-IN" dirty="0"/>
              <a:t>C3 Ratings</a:t>
            </a:r>
          </a:p>
        </p:txBody>
      </p:sp>
      <p:sp>
        <p:nvSpPr>
          <p:cNvPr id="3" name="Content Placeholder 2">
            <a:extLst>
              <a:ext uri="{FF2B5EF4-FFF2-40B4-BE49-F238E27FC236}">
                <a16:creationId xmlns:a16="http://schemas.microsoft.com/office/drawing/2014/main" id="{67576475-B6D4-4A76-A5E9-6869D6C2E15C}"/>
              </a:ext>
            </a:extLst>
          </p:cNvPr>
          <p:cNvSpPr>
            <a:spLocks noGrp="1"/>
          </p:cNvSpPr>
          <p:nvPr>
            <p:ph sz="quarter" idx="13"/>
          </p:nvPr>
        </p:nvSpPr>
        <p:spPr/>
        <p:txBody>
          <a:bodyPr/>
          <a:lstStyle/>
          <a:p>
            <a:r>
              <a:rPr lang="en-IN" dirty="0"/>
              <a:t>Rating for actual commercial time slot</a:t>
            </a:r>
          </a:p>
          <a:p>
            <a:r>
              <a:rPr lang="en-IN" dirty="0"/>
              <a:t>Rating plus viewing within 3 days</a:t>
            </a:r>
          </a:p>
          <a:p>
            <a:r>
              <a:rPr lang="en-IN" dirty="0"/>
              <a:t>Now used for advertising rates</a:t>
            </a:r>
          </a:p>
          <a:p>
            <a:r>
              <a:rPr lang="en-IN" dirty="0"/>
              <a:t>Calculated for all ads within a pod</a:t>
            </a:r>
          </a:p>
          <a:p>
            <a:r>
              <a:rPr lang="en-IN" dirty="0"/>
              <a:t>Criticism – ads within pod not equal</a:t>
            </a:r>
          </a:p>
          <a:p>
            <a:pPr lvl="1"/>
            <a:r>
              <a:rPr lang="en-IN" dirty="0"/>
              <a:t>First position = 28% higher awareness</a:t>
            </a:r>
          </a:p>
          <a:p>
            <a:r>
              <a:rPr lang="en-IN" dirty="0"/>
              <a:t>On Demand C3</a:t>
            </a:r>
          </a:p>
        </p:txBody>
      </p:sp>
    </p:spTree>
    <p:extLst>
      <p:ext uri="{BB962C8B-B14F-4D97-AF65-F5344CB8AC3E}">
        <p14:creationId xmlns:p14="http://schemas.microsoft.com/office/powerpoint/2010/main" val="469373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1677A-ACEC-4F83-838F-A3845101CB29}"/>
              </a:ext>
            </a:extLst>
          </p:cNvPr>
          <p:cNvSpPr>
            <a:spLocks noGrp="1"/>
          </p:cNvSpPr>
          <p:nvPr>
            <p:ph type="title"/>
          </p:nvPr>
        </p:nvSpPr>
        <p:spPr/>
        <p:txBody>
          <a:bodyPr/>
          <a:lstStyle/>
          <a:p>
            <a:r>
              <a:rPr lang="en-IN" dirty="0"/>
              <a:t>Ratings Providers</a:t>
            </a:r>
          </a:p>
        </p:txBody>
      </p:sp>
      <p:sp>
        <p:nvSpPr>
          <p:cNvPr id="3" name="Content Placeholder 2">
            <a:extLst>
              <a:ext uri="{FF2B5EF4-FFF2-40B4-BE49-F238E27FC236}">
                <a16:creationId xmlns:a16="http://schemas.microsoft.com/office/drawing/2014/main" id="{924D9661-665F-4AA2-9B75-6CF4F900B70E}"/>
              </a:ext>
            </a:extLst>
          </p:cNvPr>
          <p:cNvSpPr>
            <a:spLocks noGrp="1"/>
          </p:cNvSpPr>
          <p:nvPr>
            <p:ph sz="quarter" idx="13"/>
          </p:nvPr>
        </p:nvSpPr>
        <p:spPr/>
        <p:txBody>
          <a:bodyPr/>
          <a:lstStyle/>
          <a:p>
            <a:r>
              <a:rPr lang="en-IN" dirty="0"/>
              <a:t>Nielsen reports ratings and shares</a:t>
            </a:r>
          </a:p>
          <a:p>
            <a:r>
              <a:rPr lang="en-IN" dirty="0"/>
              <a:t>D</a:t>
            </a:r>
            <a:r>
              <a:rPr lang="en-IN" sz="100" dirty="0"/>
              <a:t> </a:t>
            </a:r>
            <a:r>
              <a:rPr lang="en-IN" dirty="0"/>
              <a:t>M</a:t>
            </a:r>
            <a:r>
              <a:rPr lang="en-IN" sz="100" dirty="0"/>
              <a:t> </a:t>
            </a:r>
            <a:r>
              <a:rPr lang="en-IN" dirty="0"/>
              <a:t>As: designated marketing areas</a:t>
            </a:r>
          </a:p>
          <a:p>
            <a:r>
              <a:rPr lang="en-IN" dirty="0"/>
              <a:t>Demographic information</a:t>
            </a:r>
          </a:p>
          <a:p>
            <a:pPr lvl="1"/>
            <a:r>
              <a:rPr lang="en-IN" dirty="0"/>
              <a:t>Nielsen Media Research</a:t>
            </a:r>
          </a:p>
          <a:p>
            <a:pPr lvl="1"/>
            <a:r>
              <a:rPr lang="en-IN" dirty="0"/>
              <a:t>Starch I</a:t>
            </a:r>
            <a:r>
              <a:rPr lang="en-IN" sz="100" dirty="0"/>
              <a:t> </a:t>
            </a:r>
            <a:r>
              <a:rPr lang="en-IN" dirty="0"/>
              <a:t>N</a:t>
            </a:r>
            <a:r>
              <a:rPr lang="en-IN" sz="100" dirty="0"/>
              <a:t> </a:t>
            </a:r>
            <a:r>
              <a:rPr lang="en-IN" dirty="0"/>
              <a:t>R</a:t>
            </a:r>
            <a:r>
              <a:rPr lang="en-IN" sz="100" dirty="0"/>
              <a:t> </a:t>
            </a:r>
            <a:r>
              <a:rPr lang="en-IN" dirty="0"/>
              <a:t>A</a:t>
            </a:r>
          </a:p>
          <a:p>
            <a:pPr lvl="1"/>
            <a:r>
              <a:rPr lang="en-IN" dirty="0" err="1"/>
              <a:t>Mediamark</a:t>
            </a:r>
            <a:r>
              <a:rPr lang="en-IN" dirty="0"/>
              <a:t> Research</a:t>
            </a:r>
          </a:p>
          <a:p>
            <a:pPr lvl="1"/>
            <a:r>
              <a:rPr lang="en-IN" dirty="0"/>
              <a:t>Burke Marketing Research</a:t>
            </a:r>
          </a:p>
          <a:p>
            <a:pPr lvl="1"/>
            <a:r>
              <a:rPr lang="en-IN" dirty="0"/>
              <a:t>Simmons Market Research Bureau</a:t>
            </a:r>
          </a:p>
        </p:txBody>
      </p:sp>
    </p:spTree>
    <p:extLst>
      <p:ext uri="{BB962C8B-B14F-4D97-AF65-F5344CB8AC3E}">
        <p14:creationId xmlns:p14="http://schemas.microsoft.com/office/powerpoint/2010/main" val="3019626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796F-3BAB-48B4-96EA-44B946F919EE}"/>
              </a:ext>
            </a:extLst>
          </p:cNvPr>
          <p:cNvSpPr>
            <a:spLocks noGrp="1"/>
          </p:cNvSpPr>
          <p:nvPr>
            <p:ph type="title"/>
          </p:nvPr>
        </p:nvSpPr>
        <p:spPr/>
        <p:txBody>
          <a:bodyPr/>
          <a:lstStyle/>
          <a:p>
            <a:r>
              <a:rPr lang="en-IN" sz="3200" dirty="0"/>
              <a:t>Local and Regional Television Advertising</a:t>
            </a:r>
          </a:p>
        </p:txBody>
      </p:sp>
      <p:sp>
        <p:nvSpPr>
          <p:cNvPr id="3" name="Content Placeholder 2">
            <a:extLst>
              <a:ext uri="{FF2B5EF4-FFF2-40B4-BE49-F238E27FC236}">
                <a16:creationId xmlns:a16="http://schemas.microsoft.com/office/drawing/2014/main" id="{91A6BFDF-120F-4629-928D-E960FECDA36E}"/>
              </a:ext>
            </a:extLst>
          </p:cNvPr>
          <p:cNvSpPr>
            <a:spLocks noGrp="1"/>
          </p:cNvSpPr>
          <p:nvPr>
            <p:ph sz="quarter" idx="13"/>
          </p:nvPr>
        </p:nvSpPr>
        <p:spPr/>
        <p:txBody>
          <a:bodyPr/>
          <a:lstStyle/>
          <a:p>
            <a:r>
              <a:rPr lang="en-IN" dirty="0"/>
              <a:t>Excellent for local and regional companies</a:t>
            </a:r>
          </a:p>
          <a:p>
            <a:r>
              <a:rPr lang="en-IN" dirty="0"/>
              <a:t>National brands – spot T</a:t>
            </a:r>
            <a:r>
              <a:rPr lang="en-IN" sz="100" dirty="0"/>
              <a:t> </a:t>
            </a:r>
            <a:r>
              <a:rPr lang="en-IN" dirty="0"/>
              <a:t>V ads</a:t>
            </a:r>
          </a:p>
          <a:p>
            <a:r>
              <a:rPr lang="en-IN" dirty="0"/>
              <a:t>Many national time slots sold during sweeps week</a:t>
            </a:r>
          </a:p>
          <a:p>
            <a:r>
              <a:rPr lang="en-IN" dirty="0"/>
              <a:t>Can generate higher G</a:t>
            </a:r>
            <a:r>
              <a:rPr lang="en-IN" sz="100" dirty="0"/>
              <a:t> </a:t>
            </a:r>
            <a:r>
              <a:rPr lang="en-IN" dirty="0"/>
              <a:t>R</a:t>
            </a:r>
            <a:r>
              <a:rPr lang="en-IN" sz="100" dirty="0"/>
              <a:t> </a:t>
            </a:r>
            <a:r>
              <a:rPr lang="en-IN" dirty="0"/>
              <a:t>Ps at lower costs</a:t>
            </a:r>
          </a:p>
        </p:txBody>
      </p:sp>
      <p:pic>
        <p:nvPicPr>
          <p:cNvPr id="6" name="Content Placeholder 5" descr="An advertisement for Terrebonne General Medical Center shows a coach standing before a high school football team. The title reads, our bedside manner has no boundaries because we’re just about everywhere in the community.">
            <a:extLst>
              <a:ext uri="{FF2B5EF4-FFF2-40B4-BE49-F238E27FC236}">
                <a16:creationId xmlns:a16="http://schemas.microsoft.com/office/drawing/2014/main" id="{3F6B64EF-AFB0-4574-AB91-70438B26A63C}"/>
              </a:ext>
            </a:extLst>
          </p:cNvPr>
          <p:cNvPicPr>
            <a:picLocks noGrp="1" noChangeAspect="1"/>
          </p:cNvPicPr>
          <p:nvPr>
            <p:ph sz="quarter" idx="14"/>
          </p:nvPr>
        </p:nvPicPr>
        <p:blipFill>
          <a:blip r:embed="rId3"/>
          <a:stretch>
            <a:fillRect/>
          </a:stretch>
        </p:blipFill>
        <p:spPr>
          <a:xfrm>
            <a:off x="4874184" y="1552575"/>
            <a:ext cx="3632669" cy="4438650"/>
          </a:xfrm>
          <a:prstGeom prst="rect">
            <a:avLst/>
          </a:prstGeom>
        </p:spPr>
      </p:pic>
    </p:spTree>
    <p:extLst>
      <p:ext uri="{BB962C8B-B14F-4D97-AF65-F5344CB8AC3E}">
        <p14:creationId xmlns:p14="http://schemas.microsoft.com/office/powerpoint/2010/main" val="2355448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CB78-E30D-4AD8-B374-72B4F160EFFD}"/>
              </a:ext>
            </a:extLst>
          </p:cNvPr>
          <p:cNvSpPr>
            <a:spLocks noGrp="1"/>
          </p:cNvSpPr>
          <p:nvPr>
            <p:ph type="title"/>
          </p:nvPr>
        </p:nvSpPr>
        <p:spPr/>
        <p:txBody>
          <a:bodyPr/>
          <a:lstStyle/>
          <a:p>
            <a:r>
              <a:rPr lang="en-IN" dirty="0"/>
              <a:t>Dynamic Advertising</a:t>
            </a:r>
          </a:p>
        </p:txBody>
      </p:sp>
      <p:sp>
        <p:nvSpPr>
          <p:cNvPr id="3" name="Content Placeholder 2">
            <a:extLst>
              <a:ext uri="{FF2B5EF4-FFF2-40B4-BE49-F238E27FC236}">
                <a16:creationId xmlns:a16="http://schemas.microsoft.com/office/drawing/2014/main" id="{3FE8ED35-E6C6-413A-8604-4C41473727BA}"/>
              </a:ext>
            </a:extLst>
          </p:cNvPr>
          <p:cNvSpPr>
            <a:spLocks noGrp="1"/>
          </p:cNvSpPr>
          <p:nvPr>
            <p:ph sz="quarter" idx="13"/>
          </p:nvPr>
        </p:nvSpPr>
        <p:spPr/>
        <p:txBody>
          <a:bodyPr/>
          <a:lstStyle/>
          <a:p>
            <a:r>
              <a:rPr lang="en-IN" dirty="0"/>
              <a:t>T</a:t>
            </a:r>
            <a:r>
              <a:rPr lang="en-IN" sz="100" dirty="0"/>
              <a:t> </a:t>
            </a:r>
            <a:r>
              <a:rPr lang="en-IN" dirty="0"/>
              <a:t>V networks, cable, satellite</a:t>
            </a:r>
          </a:p>
          <a:p>
            <a:r>
              <a:rPr lang="en-IN" dirty="0"/>
              <a:t>Utilize subscriber information</a:t>
            </a:r>
          </a:p>
          <a:p>
            <a:r>
              <a:rPr lang="en-IN" dirty="0"/>
              <a:t>Target ads to specific subscribers</a:t>
            </a:r>
          </a:p>
          <a:p>
            <a:pPr lvl="1"/>
            <a:r>
              <a:rPr lang="en-IN" dirty="0"/>
              <a:t>Based on specific criteria</a:t>
            </a:r>
          </a:p>
          <a:p>
            <a:pPr lvl="1"/>
            <a:r>
              <a:rPr lang="en-IN" dirty="0"/>
              <a:t>Based on location</a:t>
            </a:r>
          </a:p>
          <a:p>
            <a:r>
              <a:rPr lang="en-IN" dirty="0"/>
              <a:t>Retargeting sends follow-up ads to mobile devices</a:t>
            </a:r>
          </a:p>
        </p:txBody>
      </p:sp>
    </p:spTree>
    <p:extLst>
      <p:ext uri="{BB962C8B-B14F-4D97-AF65-F5344CB8AC3E}">
        <p14:creationId xmlns:p14="http://schemas.microsoft.com/office/powerpoint/2010/main" val="279873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A686-EE9F-4EB3-B9E9-8010D10442E4}"/>
              </a:ext>
            </a:extLst>
          </p:cNvPr>
          <p:cNvSpPr>
            <a:spLocks noGrp="1"/>
          </p:cNvSpPr>
          <p:nvPr>
            <p:ph type="title"/>
          </p:nvPr>
        </p:nvSpPr>
        <p:spPr/>
        <p:txBody>
          <a:bodyPr/>
          <a:lstStyle/>
          <a:p>
            <a:r>
              <a:rPr lang="en-IN" dirty="0"/>
              <a:t>Social Media and Television</a:t>
            </a:r>
          </a:p>
        </p:txBody>
      </p:sp>
      <p:pic>
        <p:nvPicPr>
          <p:cNvPr id="6" name="Content Placeholder 5" descr="An advertisement for Stevi B’s football kickoff sweepstakes shows viewers that they can win an autographed Falcons football, and provides instructions on how to enter.">
            <a:extLst>
              <a:ext uri="{FF2B5EF4-FFF2-40B4-BE49-F238E27FC236}">
                <a16:creationId xmlns:a16="http://schemas.microsoft.com/office/drawing/2014/main" id="{B5B98DC7-64EC-432F-8E27-69F11E44E003}"/>
              </a:ext>
            </a:extLst>
          </p:cNvPr>
          <p:cNvPicPr>
            <a:picLocks noGrp="1" noChangeAspect="1"/>
          </p:cNvPicPr>
          <p:nvPr>
            <p:ph sz="quarter" idx="14"/>
          </p:nvPr>
        </p:nvPicPr>
        <p:blipFill>
          <a:blip r:embed="rId3"/>
          <a:stretch>
            <a:fillRect/>
          </a:stretch>
        </p:blipFill>
        <p:spPr>
          <a:xfrm>
            <a:off x="457200" y="1553936"/>
            <a:ext cx="3679034" cy="4438650"/>
          </a:xfrm>
          <a:prstGeom prst="rect">
            <a:avLst/>
          </a:prstGeom>
        </p:spPr>
      </p:pic>
      <p:sp>
        <p:nvSpPr>
          <p:cNvPr id="3" name="Content Placeholder 2">
            <a:extLst>
              <a:ext uri="{FF2B5EF4-FFF2-40B4-BE49-F238E27FC236}">
                <a16:creationId xmlns:a16="http://schemas.microsoft.com/office/drawing/2014/main" id="{8B802AEE-EECB-4F48-AB29-CFB530948E52}"/>
              </a:ext>
            </a:extLst>
          </p:cNvPr>
          <p:cNvSpPr>
            <a:spLocks noGrp="1"/>
          </p:cNvSpPr>
          <p:nvPr>
            <p:ph sz="quarter" idx="13"/>
          </p:nvPr>
        </p:nvSpPr>
        <p:spPr>
          <a:xfrm>
            <a:off x="4694830" y="1553936"/>
            <a:ext cx="3991970" cy="4569278"/>
          </a:xfrm>
        </p:spPr>
        <p:txBody>
          <a:bodyPr/>
          <a:lstStyle/>
          <a:p>
            <a:r>
              <a:rPr lang="en-IN" dirty="0"/>
              <a:t>Trends for consumers</a:t>
            </a:r>
          </a:p>
          <a:p>
            <a:pPr lvl="1"/>
            <a:r>
              <a:rPr lang="en-IN" dirty="0"/>
              <a:t>Less time watching television</a:t>
            </a:r>
          </a:p>
          <a:p>
            <a:pPr lvl="1"/>
            <a:r>
              <a:rPr lang="en-IN" dirty="0"/>
              <a:t>More time online</a:t>
            </a:r>
          </a:p>
          <a:p>
            <a:r>
              <a:rPr lang="en-IN" dirty="0"/>
              <a:t>High social media users watch more T</a:t>
            </a:r>
            <a:r>
              <a:rPr lang="en-IN" sz="100" dirty="0"/>
              <a:t> </a:t>
            </a:r>
            <a:r>
              <a:rPr lang="en-IN" dirty="0"/>
              <a:t>V</a:t>
            </a:r>
          </a:p>
          <a:p>
            <a:r>
              <a:rPr lang="en-IN" dirty="0"/>
              <a:t>75% consumers multi-task watching T</a:t>
            </a:r>
            <a:r>
              <a:rPr lang="en-IN" sz="100" dirty="0"/>
              <a:t> </a:t>
            </a:r>
            <a:r>
              <a:rPr lang="en-IN" dirty="0"/>
              <a:t>V</a:t>
            </a:r>
          </a:p>
          <a:p>
            <a:r>
              <a:rPr lang="en-IN" dirty="0"/>
              <a:t>Heavy Twitter activity during T</a:t>
            </a:r>
            <a:r>
              <a:rPr lang="en-IN" sz="100" dirty="0"/>
              <a:t> </a:t>
            </a:r>
            <a:r>
              <a:rPr lang="en-IN" dirty="0"/>
              <a:t>V shows</a:t>
            </a:r>
          </a:p>
        </p:txBody>
      </p:sp>
    </p:spTree>
    <p:extLst>
      <p:ext uri="{BB962C8B-B14F-4D97-AF65-F5344CB8AC3E}">
        <p14:creationId xmlns:p14="http://schemas.microsoft.com/office/powerpoint/2010/main" val="3561264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8E5E-ED52-414C-932A-89F729BA392F}"/>
              </a:ext>
            </a:extLst>
          </p:cNvPr>
          <p:cNvSpPr>
            <a:spLocks noGrp="1"/>
          </p:cNvSpPr>
          <p:nvPr>
            <p:ph type="title"/>
          </p:nvPr>
        </p:nvSpPr>
        <p:spPr/>
        <p:txBody>
          <a:bodyPr/>
          <a:lstStyle/>
          <a:p>
            <a:r>
              <a:rPr lang="en-IN" dirty="0"/>
              <a:t>Chapter Objectives </a:t>
            </a:r>
            <a:r>
              <a:rPr lang="en-IN" sz="2000" b="0" dirty="0"/>
              <a:t>(2 of 2)</a:t>
            </a:r>
          </a:p>
        </p:txBody>
      </p:sp>
      <p:sp>
        <p:nvSpPr>
          <p:cNvPr id="3" name="Content Placeholder 2">
            <a:extLst>
              <a:ext uri="{FF2B5EF4-FFF2-40B4-BE49-F238E27FC236}">
                <a16:creationId xmlns:a16="http://schemas.microsoft.com/office/drawing/2014/main" id="{5A47095E-E9F2-4EA3-9C34-F0F14C75E2C5}"/>
              </a:ext>
            </a:extLst>
          </p:cNvPr>
          <p:cNvSpPr>
            <a:spLocks noGrp="1"/>
          </p:cNvSpPr>
          <p:nvPr>
            <p:ph sz="quarter" idx="13"/>
          </p:nvPr>
        </p:nvSpPr>
        <p:spPr/>
        <p:txBody>
          <a:bodyPr/>
          <a:lstStyle/>
          <a:p>
            <a:pPr marL="432" indent="0">
              <a:buNone/>
            </a:pPr>
            <a:r>
              <a:rPr lang="en-IN" b="1" dirty="0">
                <a:solidFill>
                  <a:srgbClr val="007FA3"/>
                </a:solidFill>
              </a:rPr>
              <a:t>7.5</a:t>
            </a:r>
            <a:r>
              <a:rPr lang="en-IN" dirty="0"/>
              <a:t> What are the advantages and disadvantages associated with each traditional advertising medium?</a:t>
            </a:r>
          </a:p>
          <a:p>
            <a:pPr marL="432" indent="0">
              <a:buNone/>
            </a:pPr>
            <a:r>
              <a:rPr lang="en-IN" b="1" dirty="0">
                <a:solidFill>
                  <a:srgbClr val="007FA3"/>
                </a:solidFill>
              </a:rPr>
              <a:t>7.6</a:t>
            </a:r>
            <a:r>
              <a:rPr lang="en-IN" dirty="0"/>
              <a:t> How can the marketing team use the media mix to increase advertising effectiveness?</a:t>
            </a:r>
          </a:p>
          <a:p>
            <a:pPr marL="432" indent="0">
              <a:buNone/>
            </a:pPr>
            <a:r>
              <a:rPr lang="en-IN" b="1" dirty="0">
                <a:solidFill>
                  <a:srgbClr val="007FA3"/>
                </a:solidFill>
              </a:rPr>
              <a:t>7.7</a:t>
            </a:r>
            <a:r>
              <a:rPr lang="en-IN" dirty="0"/>
              <a:t> What are the key issues associated with media selection for business-to-business markets?</a:t>
            </a:r>
          </a:p>
          <a:p>
            <a:pPr marL="432" indent="0">
              <a:buNone/>
            </a:pPr>
            <a:r>
              <a:rPr lang="en-IN" b="1" dirty="0">
                <a:solidFill>
                  <a:srgbClr val="007FA3"/>
                </a:solidFill>
              </a:rPr>
              <a:t>7.8</a:t>
            </a:r>
            <a:r>
              <a:rPr lang="en-IN" dirty="0"/>
              <a:t> What issues are associated with media selection in international markets?</a:t>
            </a:r>
          </a:p>
        </p:txBody>
      </p:sp>
    </p:spTree>
    <p:extLst>
      <p:ext uri="{BB962C8B-B14F-4D97-AF65-F5344CB8AC3E}">
        <p14:creationId xmlns:p14="http://schemas.microsoft.com/office/powerpoint/2010/main" val="1301233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B03C-6DCC-4671-8E0A-22EDD7E6DB86}"/>
              </a:ext>
            </a:extLst>
          </p:cNvPr>
          <p:cNvSpPr>
            <a:spLocks noGrp="1"/>
          </p:cNvSpPr>
          <p:nvPr>
            <p:ph type="title"/>
          </p:nvPr>
        </p:nvSpPr>
        <p:spPr/>
        <p:txBody>
          <a:bodyPr/>
          <a:lstStyle/>
          <a:p>
            <a:r>
              <a:rPr lang="en-IN" dirty="0"/>
              <a:t>YouTube and Television</a:t>
            </a:r>
          </a:p>
        </p:txBody>
      </p:sp>
      <p:sp>
        <p:nvSpPr>
          <p:cNvPr id="3" name="Content Placeholder 2">
            <a:extLst>
              <a:ext uri="{FF2B5EF4-FFF2-40B4-BE49-F238E27FC236}">
                <a16:creationId xmlns:a16="http://schemas.microsoft.com/office/drawing/2014/main" id="{81B15567-8B33-42E8-A096-81FFDBC3D639}"/>
              </a:ext>
            </a:extLst>
          </p:cNvPr>
          <p:cNvSpPr>
            <a:spLocks noGrp="1"/>
          </p:cNvSpPr>
          <p:nvPr>
            <p:ph sz="quarter" idx="13"/>
          </p:nvPr>
        </p:nvSpPr>
        <p:spPr/>
        <p:txBody>
          <a:bodyPr/>
          <a:lstStyle/>
          <a:p>
            <a:r>
              <a:rPr lang="en-IN" dirty="0"/>
              <a:t>Television commercials posted on YouTube</a:t>
            </a:r>
          </a:p>
          <a:p>
            <a:pPr lvl="1"/>
            <a:r>
              <a:rPr lang="en-IN" dirty="0"/>
              <a:t>Simultaneous rollout (in-stream)</a:t>
            </a:r>
          </a:p>
          <a:p>
            <a:pPr lvl="1"/>
            <a:r>
              <a:rPr lang="en-IN" dirty="0"/>
              <a:t>Pre-rollout</a:t>
            </a:r>
          </a:p>
          <a:p>
            <a:pPr lvl="1"/>
            <a:r>
              <a:rPr lang="en-IN" dirty="0"/>
              <a:t>Super Bowl teaser ads</a:t>
            </a:r>
          </a:p>
          <a:p>
            <a:r>
              <a:rPr lang="en-IN" dirty="0"/>
              <a:t>Result in higher recall</a:t>
            </a:r>
          </a:p>
          <a:p>
            <a:pPr lvl="1"/>
            <a:r>
              <a:rPr lang="en-IN" dirty="0"/>
              <a:t>200% higher recall for both T</a:t>
            </a:r>
            <a:r>
              <a:rPr lang="en-IN" sz="100" dirty="0"/>
              <a:t> </a:t>
            </a:r>
            <a:r>
              <a:rPr lang="en-IN" dirty="0"/>
              <a:t>V and YouTube</a:t>
            </a:r>
          </a:p>
          <a:p>
            <a:pPr lvl="1"/>
            <a:r>
              <a:rPr lang="en-IN" dirty="0"/>
              <a:t>150% higher recall YouTube only</a:t>
            </a:r>
          </a:p>
        </p:txBody>
      </p:sp>
    </p:spTree>
    <p:extLst>
      <p:ext uri="{BB962C8B-B14F-4D97-AF65-F5344CB8AC3E}">
        <p14:creationId xmlns:p14="http://schemas.microsoft.com/office/powerpoint/2010/main" val="1314195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6598-22CF-4905-AF63-93E5BDF8C4D3}"/>
              </a:ext>
            </a:extLst>
          </p:cNvPr>
          <p:cNvSpPr>
            <a:spLocks noGrp="1"/>
          </p:cNvSpPr>
          <p:nvPr>
            <p:ph type="title"/>
          </p:nvPr>
        </p:nvSpPr>
        <p:spPr/>
        <p:txBody>
          <a:bodyPr/>
          <a:lstStyle/>
          <a:p>
            <a:r>
              <a:rPr lang="en-IN" dirty="0"/>
              <a:t>Super Bowl Advertising</a:t>
            </a:r>
          </a:p>
        </p:txBody>
      </p:sp>
      <p:pic>
        <p:nvPicPr>
          <p:cNvPr id="6" name="Content Placeholder 5" descr="A photo shows a football player wide receiver in a uniform and helmet catching a ball.">
            <a:extLst>
              <a:ext uri="{FF2B5EF4-FFF2-40B4-BE49-F238E27FC236}">
                <a16:creationId xmlns:a16="http://schemas.microsoft.com/office/drawing/2014/main" id="{DDB2F5B9-CD34-41F6-BD95-08821B64715B}"/>
              </a:ext>
            </a:extLst>
          </p:cNvPr>
          <p:cNvPicPr>
            <a:picLocks noGrp="1" noChangeAspect="1"/>
          </p:cNvPicPr>
          <p:nvPr>
            <p:ph sz="quarter" idx="14"/>
          </p:nvPr>
        </p:nvPicPr>
        <p:blipFill>
          <a:blip r:embed="rId3"/>
          <a:stretch>
            <a:fillRect/>
          </a:stretch>
        </p:blipFill>
        <p:spPr>
          <a:xfrm>
            <a:off x="468313" y="1806168"/>
            <a:ext cx="3314295" cy="4018166"/>
          </a:xfrm>
          <a:prstGeom prst="rect">
            <a:avLst/>
          </a:prstGeom>
        </p:spPr>
      </p:pic>
      <p:sp>
        <p:nvSpPr>
          <p:cNvPr id="3" name="Content Placeholder 2">
            <a:extLst>
              <a:ext uri="{FF2B5EF4-FFF2-40B4-BE49-F238E27FC236}">
                <a16:creationId xmlns:a16="http://schemas.microsoft.com/office/drawing/2014/main" id="{7D44AAC6-8B82-4FC9-8ABD-2DBC13FDCA74}"/>
              </a:ext>
            </a:extLst>
          </p:cNvPr>
          <p:cNvSpPr>
            <a:spLocks noGrp="1"/>
          </p:cNvSpPr>
          <p:nvPr>
            <p:ph sz="quarter" idx="13"/>
          </p:nvPr>
        </p:nvSpPr>
        <p:spPr>
          <a:xfrm>
            <a:off x="3990109" y="1586592"/>
            <a:ext cx="4696693" cy="4699907"/>
          </a:xfrm>
        </p:spPr>
        <p:txBody>
          <a:bodyPr/>
          <a:lstStyle/>
          <a:p>
            <a:r>
              <a:rPr lang="en-IN" sz="2200" dirty="0"/>
              <a:t>Biggest advertising event of year</a:t>
            </a:r>
          </a:p>
          <a:p>
            <a:r>
              <a:rPr lang="en-IN" sz="2200" dirty="0"/>
              <a:t>110 million-plus viewers</a:t>
            </a:r>
          </a:p>
          <a:p>
            <a:r>
              <a:rPr lang="en-IN" sz="2200" dirty="0"/>
              <a:t>Brand building opportunity</a:t>
            </a:r>
          </a:p>
          <a:p>
            <a:r>
              <a:rPr lang="en-IN" sz="2200" dirty="0"/>
              <a:t>Many Super Bowl ads pre-roll in social media</a:t>
            </a:r>
          </a:p>
          <a:p>
            <a:pPr lvl="1"/>
            <a:r>
              <a:rPr lang="en-IN" sz="2200" dirty="0"/>
              <a:t>Teaser ads</a:t>
            </a:r>
          </a:p>
          <a:p>
            <a:pPr lvl="1"/>
            <a:r>
              <a:rPr lang="en-IN" sz="2200" dirty="0"/>
              <a:t>Extended ad with additional information</a:t>
            </a:r>
          </a:p>
          <a:p>
            <a:r>
              <a:rPr lang="en-IN" sz="2200" dirty="0"/>
              <a:t>Immediate feedback</a:t>
            </a:r>
          </a:p>
          <a:p>
            <a:r>
              <a:rPr lang="en-IN" sz="2200" dirty="0"/>
              <a:t>Monitor social buzz</a:t>
            </a:r>
          </a:p>
        </p:txBody>
      </p:sp>
    </p:spTree>
    <p:extLst>
      <p:ext uri="{BB962C8B-B14F-4D97-AF65-F5344CB8AC3E}">
        <p14:creationId xmlns:p14="http://schemas.microsoft.com/office/powerpoint/2010/main" val="944059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C0F1-4347-4AEB-8DA5-42DFFEC52391}"/>
              </a:ext>
            </a:extLst>
          </p:cNvPr>
          <p:cNvSpPr>
            <a:spLocks noGrp="1"/>
          </p:cNvSpPr>
          <p:nvPr>
            <p:ph type="title"/>
          </p:nvPr>
        </p:nvSpPr>
        <p:spPr/>
        <p:txBody>
          <a:bodyPr/>
          <a:lstStyle/>
          <a:p>
            <a:r>
              <a:rPr lang="en-IN" dirty="0"/>
              <a:t>Figure 7.8: Radio Advertising</a:t>
            </a:r>
          </a:p>
        </p:txBody>
      </p:sp>
      <p:sp>
        <p:nvSpPr>
          <p:cNvPr id="3" name="Content Placeholder 2">
            <a:extLst>
              <a:ext uri="{FF2B5EF4-FFF2-40B4-BE49-F238E27FC236}">
                <a16:creationId xmlns:a16="http://schemas.microsoft.com/office/drawing/2014/main" id="{0F34F1BA-4E47-4D68-BB17-527251CF7963}"/>
              </a:ext>
            </a:extLst>
          </p:cNvPr>
          <p:cNvSpPr>
            <a:spLocks noGrp="1"/>
          </p:cNvSpPr>
          <p:nvPr>
            <p:ph sz="quarter" idx="13"/>
          </p:nvPr>
        </p:nvSpPr>
        <p:spPr>
          <a:xfrm>
            <a:off x="457200" y="1556326"/>
            <a:ext cx="4376057" cy="4520623"/>
          </a:xfrm>
        </p:spPr>
        <p:txBody>
          <a:bodyPr/>
          <a:lstStyle/>
          <a:p>
            <a:pPr marL="432" indent="0">
              <a:spcBef>
                <a:spcPts val="600"/>
              </a:spcBef>
              <a:buNone/>
            </a:pPr>
            <a:r>
              <a:rPr lang="en-IN" sz="2200" dirty="0"/>
              <a:t>Advantages</a:t>
            </a:r>
          </a:p>
          <a:p>
            <a:pPr>
              <a:spcBef>
                <a:spcPts val="600"/>
              </a:spcBef>
            </a:pPr>
            <a:r>
              <a:rPr lang="en-IN" sz="2200" dirty="0"/>
              <a:t>Recall promoted</a:t>
            </a:r>
          </a:p>
          <a:p>
            <a:pPr>
              <a:spcBef>
                <a:spcPts val="600"/>
              </a:spcBef>
            </a:pPr>
            <a:r>
              <a:rPr lang="en-IN" sz="2200" dirty="0"/>
              <a:t>Narrower target markets</a:t>
            </a:r>
          </a:p>
          <a:p>
            <a:pPr>
              <a:spcBef>
                <a:spcPts val="600"/>
              </a:spcBef>
            </a:pPr>
            <a:r>
              <a:rPr lang="en-IN" sz="2200" dirty="0"/>
              <a:t>Ad music can match audience</a:t>
            </a:r>
          </a:p>
          <a:p>
            <a:pPr>
              <a:spcBef>
                <a:spcPts val="600"/>
              </a:spcBef>
            </a:pPr>
            <a:r>
              <a:rPr lang="en-IN" sz="2200" dirty="0"/>
              <a:t>High segmentation potential</a:t>
            </a:r>
          </a:p>
          <a:p>
            <a:pPr>
              <a:spcBef>
                <a:spcPts val="600"/>
              </a:spcBef>
            </a:pPr>
            <a:r>
              <a:rPr lang="en-IN" sz="2200" dirty="0"/>
              <a:t>Flexibility in making ads</a:t>
            </a:r>
          </a:p>
          <a:p>
            <a:pPr>
              <a:spcBef>
                <a:spcPts val="600"/>
              </a:spcBef>
            </a:pPr>
            <a:r>
              <a:rPr lang="en-IN" sz="2200" dirty="0"/>
              <a:t>Modify ad to local conditions</a:t>
            </a:r>
          </a:p>
          <a:p>
            <a:pPr>
              <a:spcBef>
                <a:spcPts val="600"/>
              </a:spcBef>
            </a:pPr>
            <a:r>
              <a:rPr lang="en-IN" sz="2200" dirty="0"/>
              <a:t>Intimacy with D</a:t>
            </a:r>
            <a:r>
              <a:rPr lang="en-IN" sz="100" dirty="0"/>
              <a:t> </a:t>
            </a:r>
            <a:r>
              <a:rPr lang="en-IN" sz="2200" dirty="0" err="1"/>
              <a:t>Js</a:t>
            </a:r>
            <a:endParaRPr lang="en-IN" sz="2200" dirty="0"/>
          </a:p>
          <a:p>
            <a:pPr>
              <a:spcBef>
                <a:spcPts val="600"/>
              </a:spcBef>
            </a:pPr>
            <a:r>
              <a:rPr lang="en-IN" sz="2200" dirty="0"/>
              <a:t>Mobile – listen anywhere</a:t>
            </a:r>
          </a:p>
          <a:p>
            <a:pPr>
              <a:spcBef>
                <a:spcPts val="600"/>
              </a:spcBef>
            </a:pPr>
            <a:r>
              <a:rPr lang="en-IN" sz="2200" dirty="0"/>
              <a:t>Creative opportunities with sound and music</a:t>
            </a:r>
          </a:p>
        </p:txBody>
      </p:sp>
      <p:sp>
        <p:nvSpPr>
          <p:cNvPr id="4" name="Content Placeholder 3">
            <a:extLst>
              <a:ext uri="{FF2B5EF4-FFF2-40B4-BE49-F238E27FC236}">
                <a16:creationId xmlns:a16="http://schemas.microsoft.com/office/drawing/2014/main" id="{59047F0F-7D78-49F6-B77D-CF02BA3C629A}"/>
              </a:ext>
            </a:extLst>
          </p:cNvPr>
          <p:cNvSpPr>
            <a:spLocks noGrp="1"/>
          </p:cNvSpPr>
          <p:nvPr>
            <p:ph sz="quarter" idx="14"/>
          </p:nvPr>
        </p:nvSpPr>
        <p:spPr>
          <a:xfrm>
            <a:off x="5167086" y="1556327"/>
            <a:ext cx="3519714" cy="4520624"/>
          </a:xfrm>
        </p:spPr>
        <p:txBody>
          <a:bodyPr/>
          <a:lstStyle/>
          <a:p>
            <a:pPr marL="432" indent="0">
              <a:buNone/>
            </a:pPr>
            <a:r>
              <a:rPr lang="en-IN" sz="2200" dirty="0"/>
              <a:t>Disadvantages</a:t>
            </a:r>
          </a:p>
          <a:p>
            <a:r>
              <a:rPr lang="en-IN" sz="2200" dirty="0"/>
              <a:t>Short exposure time</a:t>
            </a:r>
          </a:p>
          <a:p>
            <a:r>
              <a:rPr lang="en-IN" sz="2200" dirty="0"/>
              <a:t>Low attention</a:t>
            </a:r>
          </a:p>
          <a:p>
            <a:r>
              <a:rPr lang="en-IN" sz="2200" dirty="0"/>
              <a:t>Difficult to reach national audiences</a:t>
            </a:r>
          </a:p>
          <a:p>
            <a:r>
              <a:rPr lang="en-IN" sz="2200" dirty="0"/>
              <a:t>Target duplication with several stations using the same format</a:t>
            </a:r>
          </a:p>
          <a:p>
            <a:r>
              <a:rPr lang="en-IN" sz="2200" dirty="0"/>
              <a:t>Information overload</a:t>
            </a:r>
          </a:p>
        </p:txBody>
      </p:sp>
    </p:spTree>
    <p:extLst>
      <p:ext uri="{BB962C8B-B14F-4D97-AF65-F5344CB8AC3E}">
        <p14:creationId xmlns:p14="http://schemas.microsoft.com/office/powerpoint/2010/main" val="4060419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FB5A-4217-47E9-8D3B-F3006F5F2AE5}"/>
              </a:ext>
            </a:extLst>
          </p:cNvPr>
          <p:cNvSpPr>
            <a:spLocks noGrp="1"/>
          </p:cNvSpPr>
          <p:nvPr>
            <p:ph type="title"/>
          </p:nvPr>
        </p:nvSpPr>
        <p:spPr/>
        <p:txBody>
          <a:bodyPr/>
          <a:lstStyle/>
          <a:p>
            <a:r>
              <a:rPr lang="en-IN" dirty="0"/>
              <a:t>Questions to Consider </a:t>
            </a:r>
            <a:r>
              <a:rPr lang="en-IN" sz="2000" b="0" dirty="0"/>
              <a:t>(2 of 2)</a:t>
            </a:r>
            <a:endParaRPr lang="en-IN" dirty="0"/>
          </a:p>
        </p:txBody>
      </p:sp>
      <p:sp>
        <p:nvSpPr>
          <p:cNvPr id="3" name="Content Placeholder 2">
            <a:extLst>
              <a:ext uri="{FF2B5EF4-FFF2-40B4-BE49-F238E27FC236}">
                <a16:creationId xmlns:a16="http://schemas.microsoft.com/office/drawing/2014/main" id="{FCBF2844-3E54-4BA2-A347-0B67ADEAFBD3}"/>
              </a:ext>
            </a:extLst>
          </p:cNvPr>
          <p:cNvSpPr>
            <a:spLocks noGrp="1"/>
          </p:cNvSpPr>
          <p:nvPr>
            <p:ph sz="quarter" idx="13"/>
          </p:nvPr>
        </p:nvSpPr>
        <p:spPr/>
        <p:txBody>
          <a:bodyPr/>
          <a:lstStyle/>
          <a:p>
            <a:r>
              <a:rPr lang="en-IN" dirty="0"/>
              <a:t>As a media consumer, do you watch television commercials? Why or why not?</a:t>
            </a:r>
          </a:p>
          <a:p>
            <a:r>
              <a:rPr lang="en-IN" dirty="0"/>
              <a:t>How about radio commercials?</a:t>
            </a:r>
          </a:p>
          <a:p>
            <a:r>
              <a:rPr lang="en-IN" dirty="0"/>
              <a:t>Can you think of any recent purchases you have made based on T</a:t>
            </a:r>
            <a:r>
              <a:rPr lang="en-IN" sz="100" dirty="0"/>
              <a:t> </a:t>
            </a:r>
            <a:r>
              <a:rPr lang="en-IN" dirty="0"/>
              <a:t>V or radio commercials?</a:t>
            </a:r>
          </a:p>
        </p:txBody>
      </p:sp>
    </p:spTree>
    <p:extLst>
      <p:ext uri="{BB962C8B-B14F-4D97-AF65-F5344CB8AC3E}">
        <p14:creationId xmlns:p14="http://schemas.microsoft.com/office/powerpoint/2010/main" val="155462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E1D0-FABC-4421-B44B-05DB071311CC}"/>
              </a:ext>
            </a:extLst>
          </p:cNvPr>
          <p:cNvSpPr>
            <a:spLocks noGrp="1"/>
          </p:cNvSpPr>
          <p:nvPr>
            <p:ph type="title"/>
          </p:nvPr>
        </p:nvSpPr>
        <p:spPr/>
        <p:txBody>
          <a:bodyPr/>
          <a:lstStyle/>
          <a:p>
            <a:r>
              <a:rPr lang="en-IN" sz="3200" dirty="0"/>
              <a:t>Figure 7.9: Expenditures on Out-of-Home Advertising</a:t>
            </a:r>
          </a:p>
        </p:txBody>
      </p:sp>
      <p:pic>
        <p:nvPicPr>
          <p:cNvPr id="5" name="Content Placeholder 4" descr="A figure shows a horizontal bar graph labeled expenditures on out of home advertising. For long description in Notes pane, press F6.">
            <a:extLst>
              <a:ext uri="{FF2B5EF4-FFF2-40B4-BE49-F238E27FC236}">
                <a16:creationId xmlns:a16="http://schemas.microsoft.com/office/drawing/2014/main" id="{70A2DC8D-4C46-4F60-A45C-E588B33A236B}"/>
              </a:ext>
            </a:extLst>
          </p:cNvPr>
          <p:cNvPicPr>
            <a:picLocks noGrp="1" noChangeAspect="1"/>
          </p:cNvPicPr>
          <p:nvPr>
            <p:ph sz="quarter" idx="13"/>
          </p:nvPr>
        </p:nvPicPr>
        <p:blipFill>
          <a:blip r:embed="rId3"/>
          <a:stretch>
            <a:fillRect/>
          </a:stretch>
        </p:blipFill>
        <p:spPr>
          <a:xfrm>
            <a:off x="592554" y="1609147"/>
            <a:ext cx="7962066" cy="4554107"/>
          </a:xfrm>
          <a:prstGeom prst="rect">
            <a:avLst/>
          </a:prstGeom>
        </p:spPr>
      </p:pic>
    </p:spTree>
    <p:extLst>
      <p:ext uri="{BB962C8B-B14F-4D97-AF65-F5344CB8AC3E}">
        <p14:creationId xmlns:p14="http://schemas.microsoft.com/office/powerpoint/2010/main" val="1511420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3E72-7D82-4F4E-B8C0-3F4FACD36D97}"/>
              </a:ext>
            </a:extLst>
          </p:cNvPr>
          <p:cNvSpPr>
            <a:spLocks noGrp="1"/>
          </p:cNvSpPr>
          <p:nvPr>
            <p:ph type="title"/>
          </p:nvPr>
        </p:nvSpPr>
        <p:spPr/>
        <p:txBody>
          <a:bodyPr/>
          <a:lstStyle/>
          <a:p>
            <a:r>
              <a:rPr lang="en-IN" sz="3200" dirty="0"/>
              <a:t>Figure 7.10: Out-of-Home Advertising</a:t>
            </a:r>
          </a:p>
        </p:txBody>
      </p:sp>
      <p:sp>
        <p:nvSpPr>
          <p:cNvPr id="3" name="Content Placeholder 2">
            <a:extLst>
              <a:ext uri="{FF2B5EF4-FFF2-40B4-BE49-F238E27FC236}">
                <a16:creationId xmlns:a16="http://schemas.microsoft.com/office/drawing/2014/main" id="{489544EB-BEB2-4FED-AB1C-300F47ACFBB9}"/>
              </a:ext>
            </a:extLst>
          </p:cNvPr>
          <p:cNvSpPr>
            <a:spLocks noGrp="1"/>
          </p:cNvSpPr>
          <p:nvPr>
            <p:ph sz="quarter" idx="13"/>
          </p:nvPr>
        </p:nvSpPr>
        <p:spPr>
          <a:xfrm>
            <a:off x="457200" y="1556326"/>
            <a:ext cx="3955143" cy="4728359"/>
          </a:xfrm>
        </p:spPr>
        <p:txBody>
          <a:bodyPr/>
          <a:lstStyle/>
          <a:p>
            <a:pPr marL="432" indent="0">
              <a:spcBef>
                <a:spcPts val="1000"/>
              </a:spcBef>
              <a:buNone/>
            </a:pPr>
            <a:r>
              <a:rPr lang="en-IN" dirty="0"/>
              <a:t>Advantages</a:t>
            </a:r>
          </a:p>
          <a:p>
            <a:pPr>
              <a:spcBef>
                <a:spcPts val="1000"/>
              </a:spcBef>
            </a:pPr>
            <a:r>
              <a:rPr lang="en-IN" dirty="0"/>
              <a:t>Select key geographic areas</a:t>
            </a:r>
          </a:p>
          <a:p>
            <a:pPr>
              <a:spcBef>
                <a:spcPts val="1000"/>
              </a:spcBef>
            </a:pPr>
            <a:r>
              <a:rPr lang="en-IN" dirty="0"/>
              <a:t>Accessible for local ads</a:t>
            </a:r>
          </a:p>
          <a:p>
            <a:pPr>
              <a:spcBef>
                <a:spcPts val="1000"/>
              </a:spcBef>
            </a:pPr>
            <a:r>
              <a:rPr lang="en-IN" dirty="0"/>
              <a:t>Low cost per impression</a:t>
            </a:r>
          </a:p>
          <a:p>
            <a:pPr>
              <a:spcBef>
                <a:spcPts val="1000"/>
              </a:spcBef>
            </a:pPr>
            <a:r>
              <a:rPr lang="en-IN" dirty="0"/>
              <a:t>Broad reach</a:t>
            </a:r>
          </a:p>
          <a:p>
            <a:pPr>
              <a:spcBef>
                <a:spcPts val="1000"/>
              </a:spcBef>
            </a:pPr>
            <a:r>
              <a:rPr lang="en-IN" dirty="0"/>
              <a:t>High frequency on major commuter routes</a:t>
            </a:r>
          </a:p>
          <a:p>
            <a:pPr>
              <a:spcBef>
                <a:spcPts val="1000"/>
              </a:spcBef>
            </a:pPr>
            <a:r>
              <a:rPr lang="en-IN" dirty="0"/>
              <a:t>Large visuals possible</a:t>
            </a:r>
          </a:p>
          <a:p>
            <a:pPr>
              <a:spcBef>
                <a:spcPts val="1000"/>
              </a:spcBef>
            </a:pPr>
            <a:r>
              <a:rPr lang="en-IN" dirty="0"/>
              <a:t>Digital capabilities</a:t>
            </a:r>
          </a:p>
        </p:txBody>
      </p:sp>
      <p:sp>
        <p:nvSpPr>
          <p:cNvPr id="4" name="Content Placeholder 3">
            <a:extLst>
              <a:ext uri="{FF2B5EF4-FFF2-40B4-BE49-F238E27FC236}">
                <a16:creationId xmlns:a16="http://schemas.microsoft.com/office/drawing/2014/main" id="{6D2C29E8-9887-4AC2-A7BB-1B7B709C410D}"/>
              </a:ext>
            </a:extLst>
          </p:cNvPr>
          <p:cNvSpPr>
            <a:spLocks noGrp="1"/>
          </p:cNvSpPr>
          <p:nvPr>
            <p:ph sz="quarter" idx="14"/>
          </p:nvPr>
        </p:nvSpPr>
        <p:spPr>
          <a:xfrm>
            <a:off x="4789714" y="1556327"/>
            <a:ext cx="3897086" cy="4728358"/>
          </a:xfrm>
        </p:spPr>
        <p:txBody>
          <a:bodyPr/>
          <a:lstStyle/>
          <a:p>
            <a:pPr marL="432" indent="0">
              <a:buNone/>
            </a:pPr>
            <a:r>
              <a:rPr lang="en-IN" dirty="0"/>
              <a:t>Disadvantages</a:t>
            </a:r>
          </a:p>
          <a:p>
            <a:r>
              <a:rPr lang="en-IN" dirty="0"/>
              <a:t>Short exposure time</a:t>
            </a:r>
          </a:p>
          <a:p>
            <a:r>
              <a:rPr lang="en-IN" dirty="0"/>
              <a:t>Brief messages</a:t>
            </a:r>
          </a:p>
          <a:p>
            <a:r>
              <a:rPr lang="en-IN" dirty="0"/>
              <a:t>Little segmentation possible</a:t>
            </a:r>
          </a:p>
          <a:p>
            <a:r>
              <a:rPr lang="en-IN" dirty="0"/>
              <a:t>Clutter</a:t>
            </a:r>
          </a:p>
        </p:txBody>
      </p:sp>
    </p:spTree>
    <p:extLst>
      <p:ext uri="{BB962C8B-B14F-4D97-AF65-F5344CB8AC3E}">
        <p14:creationId xmlns:p14="http://schemas.microsoft.com/office/powerpoint/2010/main" val="3906799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ACEE-DC12-45C8-BF9E-3A224B880712}"/>
              </a:ext>
            </a:extLst>
          </p:cNvPr>
          <p:cNvSpPr>
            <a:spLocks noGrp="1"/>
          </p:cNvSpPr>
          <p:nvPr>
            <p:ph type="title"/>
          </p:nvPr>
        </p:nvSpPr>
        <p:spPr/>
        <p:txBody>
          <a:bodyPr/>
          <a:lstStyle/>
          <a:p>
            <a:r>
              <a:rPr lang="en-IN" dirty="0"/>
              <a:t>Figure 7.11: Magazine Advertising</a:t>
            </a:r>
          </a:p>
        </p:txBody>
      </p:sp>
      <p:sp>
        <p:nvSpPr>
          <p:cNvPr id="3" name="Content Placeholder 2">
            <a:extLst>
              <a:ext uri="{FF2B5EF4-FFF2-40B4-BE49-F238E27FC236}">
                <a16:creationId xmlns:a16="http://schemas.microsoft.com/office/drawing/2014/main" id="{7774D24F-BE09-4DB5-93A2-819BC85B4EB2}"/>
              </a:ext>
            </a:extLst>
          </p:cNvPr>
          <p:cNvSpPr>
            <a:spLocks noGrp="1"/>
          </p:cNvSpPr>
          <p:nvPr>
            <p:ph sz="quarter" idx="13"/>
          </p:nvPr>
        </p:nvSpPr>
        <p:spPr>
          <a:xfrm>
            <a:off x="457199" y="1552575"/>
            <a:ext cx="3510643" cy="4701268"/>
          </a:xfrm>
        </p:spPr>
        <p:txBody>
          <a:bodyPr/>
          <a:lstStyle/>
          <a:p>
            <a:pPr marL="432" indent="0">
              <a:spcBef>
                <a:spcPts val="600"/>
              </a:spcBef>
              <a:buNone/>
            </a:pPr>
            <a:r>
              <a:rPr lang="en-IN" sz="2000" dirty="0"/>
              <a:t>Advantages</a:t>
            </a:r>
          </a:p>
          <a:p>
            <a:pPr>
              <a:spcBef>
                <a:spcPts val="600"/>
              </a:spcBef>
            </a:pPr>
            <a:r>
              <a:rPr lang="en-IN" sz="2000" dirty="0"/>
              <a:t>High market segmentation</a:t>
            </a:r>
          </a:p>
          <a:p>
            <a:pPr>
              <a:spcBef>
                <a:spcPts val="600"/>
              </a:spcBef>
            </a:pPr>
            <a:r>
              <a:rPr lang="en-IN" sz="2000" dirty="0"/>
              <a:t>Targeted audience by magazine</a:t>
            </a:r>
          </a:p>
          <a:p>
            <a:pPr>
              <a:spcBef>
                <a:spcPts val="600"/>
              </a:spcBef>
            </a:pPr>
            <a:r>
              <a:rPr lang="en-IN" sz="2000" dirty="0"/>
              <a:t>Direct-response techniques</a:t>
            </a:r>
          </a:p>
          <a:p>
            <a:pPr>
              <a:spcBef>
                <a:spcPts val="600"/>
              </a:spcBef>
            </a:pPr>
            <a:r>
              <a:rPr lang="en-IN" sz="2000" dirty="0"/>
              <a:t>High </a:t>
            </a:r>
            <a:r>
              <a:rPr lang="en-IN" sz="2000" dirty="0" err="1"/>
              <a:t>color</a:t>
            </a:r>
            <a:r>
              <a:rPr lang="en-IN" sz="2000" dirty="0"/>
              <a:t> quality</a:t>
            </a:r>
          </a:p>
          <a:p>
            <a:pPr>
              <a:spcBef>
                <a:spcPts val="600"/>
              </a:spcBef>
            </a:pPr>
            <a:r>
              <a:rPr lang="en-IN" sz="2000" dirty="0"/>
              <a:t>Long life span</a:t>
            </a:r>
          </a:p>
          <a:p>
            <a:pPr>
              <a:spcBef>
                <a:spcPts val="600"/>
              </a:spcBef>
            </a:pPr>
            <a:r>
              <a:rPr lang="en-IN" sz="2000" dirty="0"/>
              <a:t>Read during leisure</a:t>
            </a:r>
          </a:p>
          <a:p>
            <a:pPr lvl="1"/>
            <a:r>
              <a:rPr lang="en-IN" sz="2000" dirty="0"/>
              <a:t>Longer attention to ads</a:t>
            </a:r>
          </a:p>
          <a:p>
            <a:pPr>
              <a:spcBef>
                <a:spcPts val="600"/>
              </a:spcBef>
            </a:pPr>
            <a:r>
              <a:rPr lang="en-IN" sz="2000" dirty="0"/>
              <a:t>Availability of special features</a:t>
            </a:r>
          </a:p>
        </p:txBody>
      </p:sp>
      <p:sp>
        <p:nvSpPr>
          <p:cNvPr id="4" name="Content Placeholder 3">
            <a:extLst>
              <a:ext uri="{FF2B5EF4-FFF2-40B4-BE49-F238E27FC236}">
                <a16:creationId xmlns:a16="http://schemas.microsoft.com/office/drawing/2014/main" id="{E66A217D-4D17-44B3-BE34-157C37E8DA9C}"/>
              </a:ext>
            </a:extLst>
          </p:cNvPr>
          <p:cNvSpPr>
            <a:spLocks noGrp="1"/>
          </p:cNvSpPr>
          <p:nvPr>
            <p:ph sz="quarter" idx="14"/>
          </p:nvPr>
        </p:nvSpPr>
        <p:spPr>
          <a:xfrm>
            <a:off x="4147460" y="1553936"/>
            <a:ext cx="2041713" cy="4438650"/>
          </a:xfrm>
        </p:spPr>
        <p:txBody>
          <a:bodyPr/>
          <a:lstStyle/>
          <a:p>
            <a:pPr marL="432" indent="0">
              <a:buNone/>
            </a:pPr>
            <a:r>
              <a:rPr lang="en-IN" sz="2000" dirty="0"/>
              <a:t>Disadvantages</a:t>
            </a:r>
          </a:p>
          <a:p>
            <a:r>
              <a:rPr lang="en-IN" sz="2000" dirty="0"/>
              <a:t>Declining readership</a:t>
            </a:r>
          </a:p>
          <a:p>
            <a:r>
              <a:rPr lang="en-IN" sz="2000" dirty="0"/>
              <a:t>Clutter</a:t>
            </a:r>
          </a:p>
          <a:p>
            <a:r>
              <a:rPr lang="en-IN" sz="2000" dirty="0"/>
              <a:t>Long lead time</a:t>
            </a:r>
          </a:p>
          <a:p>
            <a:r>
              <a:rPr lang="en-IN" sz="2000" dirty="0"/>
              <a:t>Little flexibility</a:t>
            </a:r>
          </a:p>
          <a:p>
            <a:r>
              <a:rPr lang="en-IN" sz="2000" dirty="0"/>
              <a:t>High cost</a:t>
            </a:r>
          </a:p>
        </p:txBody>
      </p:sp>
      <p:pic>
        <p:nvPicPr>
          <p:cNvPr id="7" name="Content Placeholder 6" descr="An advertisement for the new DcodeJB 1sync box shows the sync box before a photographic lighting setup. The title reads, little box kind of a big deal.">
            <a:extLst>
              <a:ext uri="{FF2B5EF4-FFF2-40B4-BE49-F238E27FC236}">
                <a16:creationId xmlns:a16="http://schemas.microsoft.com/office/drawing/2014/main" id="{CD5F1759-6C0B-4320-B502-5E72E3B8130F}"/>
              </a:ext>
            </a:extLst>
          </p:cNvPr>
          <p:cNvPicPr>
            <a:picLocks noGrp="1" noChangeAspect="1"/>
          </p:cNvPicPr>
          <p:nvPr>
            <p:ph sz="quarter" idx="15"/>
          </p:nvPr>
        </p:nvPicPr>
        <p:blipFill>
          <a:blip r:embed="rId3"/>
          <a:stretch>
            <a:fillRect/>
          </a:stretch>
        </p:blipFill>
        <p:spPr>
          <a:xfrm>
            <a:off x="6284768" y="1910964"/>
            <a:ext cx="2402032" cy="3036071"/>
          </a:xfrm>
          <a:prstGeom prst="rect">
            <a:avLst/>
          </a:prstGeom>
        </p:spPr>
      </p:pic>
    </p:spTree>
    <p:extLst>
      <p:ext uri="{BB962C8B-B14F-4D97-AF65-F5344CB8AC3E}">
        <p14:creationId xmlns:p14="http://schemas.microsoft.com/office/powerpoint/2010/main" val="2312095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CB36-941A-482C-9FC5-ACD859D78655}"/>
              </a:ext>
            </a:extLst>
          </p:cNvPr>
          <p:cNvSpPr>
            <a:spLocks noGrp="1"/>
          </p:cNvSpPr>
          <p:nvPr>
            <p:ph type="title"/>
          </p:nvPr>
        </p:nvSpPr>
        <p:spPr/>
        <p:txBody>
          <a:bodyPr/>
          <a:lstStyle/>
          <a:p>
            <a:r>
              <a:rPr lang="en-IN" dirty="0"/>
              <a:t>Figure 7.12: Newspaper Advertising</a:t>
            </a:r>
          </a:p>
        </p:txBody>
      </p:sp>
      <p:sp>
        <p:nvSpPr>
          <p:cNvPr id="3" name="Content Placeholder 2">
            <a:extLst>
              <a:ext uri="{FF2B5EF4-FFF2-40B4-BE49-F238E27FC236}">
                <a16:creationId xmlns:a16="http://schemas.microsoft.com/office/drawing/2014/main" id="{FB380735-C62B-48D0-88F3-4CA59F8CA697}"/>
              </a:ext>
            </a:extLst>
          </p:cNvPr>
          <p:cNvSpPr>
            <a:spLocks noGrp="1"/>
          </p:cNvSpPr>
          <p:nvPr>
            <p:ph sz="quarter" idx="13"/>
          </p:nvPr>
        </p:nvSpPr>
        <p:spPr>
          <a:xfrm>
            <a:off x="457200" y="1552575"/>
            <a:ext cx="3991970" cy="4717596"/>
          </a:xfrm>
        </p:spPr>
        <p:txBody>
          <a:bodyPr/>
          <a:lstStyle/>
          <a:p>
            <a:pPr marL="432" indent="0">
              <a:spcBef>
                <a:spcPts val="1000"/>
              </a:spcBef>
              <a:buNone/>
            </a:pPr>
            <a:r>
              <a:rPr lang="en-IN" dirty="0"/>
              <a:t>Advantages</a:t>
            </a:r>
          </a:p>
          <a:p>
            <a:pPr>
              <a:spcBef>
                <a:spcPts val="1000"/>
              </a:spcBef>
            </a:pPr>
            <a:r>
              <a:rPr lang="en-IN" dirty="0"/>
              <a:t>Geographic selectivity</a:t>
            </a:r>
          </a:p>
          <a:p>
            <a:pPr>
              <a:spcBef>
                <a:spcPts val="1000"/>
              </a:spcBef>
            </a:pPr>
            <a:r>
              <a:rPr lang="en-IN" dirty="0"/>
              <a:t>High flexibility</a:t>
            </a:r>
          </a:p>
          <a:p>
            <a:pPr>
              <a:spcBef>
                <a:spcPts val="1000"/>
              </a:spcBef>
            </a:pPr>
            <a:r>
              <a:rPr lang="en-IN" dirty="0"/>
              <a:t>High credibility</a:t>
            </a:r>
          </a:p>
          <a:p>
            <a:pPr>
              <a:spcBef>
                <a:spcPts val="1000"/>
              </a:spcBef>
            </a:pPr>
            <a:r>
              <a:rPr lang="en-IN" dirty="0"/>
              <a:t>Strong audience interest</a:t>
            </a:r>
          </a:p>
          <a:p>
            <a:pPr>
              <a:spcBef>
                <a:spcPts val="1000"/>
              </a:spcBef>
            </a:pPr>
            <a:r>
              <a:rPr lang="en-IN" dirty="0"/>
              <a:t>Longer copy</a:t>
            </a:r>
          </a:p>
          <a:p>
            <a:pPr>
              <a:spcBef>
                <a:spcPts val="1000"/>
              </a:spcBef>
            </a:pPr>
            <a:r>
              <a:rPr lang="en-IN" dirty="0"/>
              <a:t>Cumulative volume discounts</a:t>
            </a:r>
          </a:p>
          <a:p>
            <a:pPr>
              <a:spcBef>
                <a:spcPts val="1000"/>
              </a:spcBef>
            </a:pPr>
            <a:r>
              <a:rPr lang="en-IN" dirty="0"/>
              <a:t>Coupon and special-response features</a:t>
            </a:r>
          </a:p>
        </p:txBody>
      </p:sp>
      <p:sp>
        <p:nvSpPr>
          <p:cNvPr id="4" name="Content Placeholder 3">
            <a:extLst>
              <a:ext uri="{FF2B5EF4-FFF2-40B4-BE49-F238E27FC236}">
                <a16:creationId xmlns:a16="http://schemas.microsoft.com/office/drawing/2014/main" id="{C38E34BC-0956-4835-993A-14A1338D7192}"/>
              </a:ext>
            </a:extLst>
          </p:cNvPr>
          <p:cNvSpPr>
            <a:spLocks noGrp="1"/>
          </p:cNvSpPr>
          <p:nvPr>
            <p:ph sz="quarter" idx="14"/>
          </p:nvPr>
        </p:nvSpPr>
        <p:spPr>
          <a:xfrm>
            <a:off x="4694830" y="1552575"/>
            <a:ext cx="3991970" cy="4717596"/>
          </a:xfrm>
        </p:spPr>
        <p:txBody>
          <a:bodyPr/>
          <a:lstStyle/>
          <a:p>
            <a:pPr marL="432" indent="0">
              <a:buNone/>
            </a:pPr>
            <a:r>
              <a:rPr lang="en-IN" dirty="0"/>
              <a:t>Disadvantages</a:t>
            </a:r>
          </a:p>
          <a:p>
            <a:r>
              <a:rPr lang="en-IN" dirty="0"/>
              <a:t>Poor buying procedures</a:t>
            </a:r>
          </a:p>
          <a:p>
            <a:r>
              <a:rPr lang="en-IN" dirty="0"/>
              <a:t>Short life span</a:t>
            </a:r>
          </a:p>
          <a:p>
            <a:r>
              <a:rPr lang="en-IN" dirty="0"/>
              <a:t>Clutter</a:t>
            </a:r>
          </a:p>
          <a:p>
            <a:r>
              <a:rPr lang="en-IN" dirty="0"/>
              <a:t>Poor quality reproduction</a:t>
            </a:r>
          </a:p>
          <a:p>
            <a:r>
              <a:rPr lang="en-IN" dirty="0"/>
              <a:t>Internet competition</a:t>
            </a:r>
          </a:p>
          <a:p>
            <a:r>
              <a:rPr lang="en-IN" dirty="0"/>
              <a:t>Aging readership</a:t>
            </a:r>
          </a:p>
        </p:txBody>
      </p:sp>
    </p:spTree>
    <p:extLst>
      <p:ext uri="{BB962C8B-B14F-4D97-AF65-F5344CB8AC3E}">
        <p14:creationId xmlns:p14="http://schemas.microsoft.com/office/powerpoint/2010/main" val="2267394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2342D-488C-4B46-A6EB-CFF521ED1184}"/>
              </a:ext>
            </a:extLst>
          </p:cNvPr>
          <p:cNvSpPr>
            <a:spLocks noGrp="1"/>
          </p:cNvSpPr>
          <p:nvPr>
            <p:ph type="title"/>
          </p:nvPr>
        </p:nvSpPr>
        <p:spPr/>
        <p:txBody>
          <a:bodyPr/>
          <a:lstStyle/>
          <a:p>
            <a:r>
              <a:rPr lang="en-IN" dirty="0"/>
              <a:t>Media Mix</a:t>
            </a:r>
          </a:p>
        </p:txBody>
      </p:sp>
      <p:sp>
        <p:nvSpPr>
          <p:cNvPr id="3" name="Content Placeholder 2">
            <a:extLst>
              <a:ext uri="{FF2B5EF4-FFF2-40B4-BE49-F238E27FC236}">
                <a16:creationId xmlns:a16="http://schemas.microsoft.com/office/drawing/2014/main" id="{3274E1DB-6B4D-40DB-A54B-46A685973437}"/>
              </a:ext>
            </a:extLst>
          </p:cNvPr>
          <p:cNvSpPr>
            <a:spLocks noGrp="1"/>
          </p:cNvSpPr>
          <p:nvPr>
            <p:ph sz="quarter" idx="13"/>
          </p:nvPr>
        </p:nvSpPr>
        <p:spPr>
          <a:xfrm>
            <a:off x="457200" y="1556326"/>
            <a:ext cx="8229600" cy="2489201"/>
          </a:xfrm>
        </p:spPr>
        <p:txBody>
          <a:bodyPr/>
          <a:lstStyle/>
          <a:p>
            <a:r>
              <a:rPr lang="en-IN" dirty="0"/>
              <a:t>Select proper blend of media</a:t>
            </a:r>
          </a:p>
          <a:p>
            <a:r>
              <a:rPr lang="en-IN" dirty="0"/>
              <a:t>Media planners and media buyers</a:t>
            </a:r>
          </a:p>
          <a:p>
            <a:r>
              <a:rPr lang="en-IN" dirty="0"/>
              <a:t>Media multiplier effect</a:t>
            </a:r>
          </a:p>
          <a:p>
            <a:pPr lvl="1"/>
            <a:r>
              <a:rPr lang="en-IN" dirty="0"/>
              <a:t>Consumer audience</a:t>
            </a:r>
          </a:p>
          <a:p>
            <a:pPr lvl="1"/>
            <a:r>
              <a:rPr lang="en-IN" dirty="0"/>
              <a:t>Business-to-business audience</a:t>
            </a:r>
          </a:p>
        </p:txBody>
      </p:sp>
      <p:pic>
        <p:nvPicPr>
          <p:cNvPr id="6" name="Content Placeholder 5" descr="An advertisement for Ouachita Independent Bank shows a woman golfing. For long description in Notes pane, press F6.">
            <a:extLst>
              <a:ext uri="{FF2B5EF4-FFF2-40B4-BE49-F238E27FC236}">
                <a16:creationId xmlns:a16="http://schemas.microsoft.com/office/drawing/2014/main" id="{9FA2468C-6836-4196-B19D-1D97F4211121}"/>
              </a:ext>
            </a:extLst>
          </p:cNvPr>
          <p:cNvPicPr>
            <a:picLocks noGrp="1" noChangeAspect="1"/>
          </p:cNvPicPr>
          <p:nvPr>
            <p:ph sz="quarter" idx="14"/>
          </p:nvPr>
        </p:nvPicPr>
        <p:blipFill>
          <a:blip r:embed="rId3"/>
          <a:stretch>
            <a:fillRect/>
          </a:stretch>
        </p:blipFill>
        <p:spPr>
          <a:xfrm>
            <a:off x="2149950" y="4344843"/>
            <a:ext cx="4844099" cy="1913659"/>
          </a:xfrm>
          <a:prstGeom prst="rect">
            <a:avLst/>
          </a:prstGeom>
        </p:spPr>
      </p:pic>
    </p:spTree>
    <p:extLst>
      <p:ext uri="{BB962C8B-B14F-4D97-AF65-F5344CB8AC3E}">
        <p14:creationId xmlns:p14="http://schemas.microsoft.com/office/powerpoint/2010/main" val="4292311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CCCF-4105-43A1-9AA0-50E3E020E184}"/>
              </a:ext>
            </a:extLst>
          </p:cNvPr>
          <p:cNvSpPr>
            <a:spLocks noGrp="1"/>
          </p:cNvSpPr>
          <p:nvPr>
            <p:ph type="title"/>
          </p:nvPr>
        </p:nvSpPr>
        <p:spPr/>
        <p:txBody>
          <a:bodyPr/>
          <a:lstStyle/>
          <a:p>
            <a:r>
              <a:rPr lang="en-IN" sz="3200" dirty="0"/>
              <a:t>Figure 7.13: Developing Logical Combinations of Media</a:t>
            </a:r>
          </a:p>
        </p:txBody>
      </p:sp>
      <p:pic>
        <p:nvPicPr>
          <p:cNvPr id="5" name="Content Placeholder 4" descr="A flow diagram illustrates developing logical combinations of media. For long description in Notes pane, press F6.">
            <a:extLst>
              <a:ext uri="{FF2B5EF4-FFF2-40B4-BE49-F238E27FC236}">
                <a16:creationId xmlns:a16="http://schemas.microsoft.com/office/drawing/2014/main" id="{68164357-2593-43C1-9F44-5DF5D4C917B7}"/>
              </a:ext>
            </a:extLst>
          </p:cNvPr>
          <p:cNvPicPr>
            <a:picLocks noGrp="1" noChangeAspect="1"/>
          </p:cNvPicPr>
          <p:nvPr>
            <p:ph sz="quarter" idx="13"/>
          </p:nvPr>
        </p:nvPicPr>
        <p:blipFill>
          <a:blip r:embed="rId3"/>
          <a:stretch>
            <a:fillRect/>
          </a:stretch>
        </p:blipFill>
        <p:spPr>
          <a:xfrm>
            <a:off x="507203" y="1821671"/>
            <a:ext cx="8132769" cy="3737172"/>
          </a:xfrm>
          <a:prstGeom prst="rect">
            <a:avLst/>
          </a:prstGeom>
        </p:spPr>
      </p:pic>
    </p:spTree>
    <p:extLst>
      <p:ext uri="{BB962C8B-B14F-4D97-AF65-F5344CB8AC3E}">
        <p14:creationId xmlns:p14="http://schemas.microsoft.com/office/powerpoint/2010/main" val="101779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1327E-02CB-4A7F-873F-BDE7FEFAE7E5}"/>
              </a:ext>
            </a:extLst>
          </p:cNvPr>
          <p:cNvSpPr>
            <a:spLocks noGrp="1"/>
          </p:cNvSpPr>
          <p:nvPr>
            <p:ph type="title"/>
          </p:nvPr>
        </p:nvSpPr>
        <p:spPr/>
        <p:txBody>
          <a:bodyPr/>
          <a:lstStyle/>
          <a:p>
            <a:r>
              <a:rPr lang="en-IN" dirty="0"/>
              <a:t>Chapter Overview</a:t>
            </a:r>
          </a:p>
        </p:txBody>
      </p:sp>
      <p:sp>
        <p:nvSpPr>
          <p:cNvPr id="3" name="Content Placeholder 2">
            <a:extLst>
              <a:ext uri="{FF2B5EF4-FFF2-40B4-BE49-F238E27FC236}">
                <a16:creationId xmlns:a16="http://schemas.microsoft.com/office/drawing/2014/main" id="{4087FC4E-CF86-4570-A30C-3D7FB36C07D8}"/>
              </a:ext>
            </a:extLst>
          </p:cNvPr>
          <p:cNvSpPr>
            <a:spLocks noGrp="1"/>
          </p:cNvSpPr>
          <p:nvPr>
            <p:ph sz="quarter" idx="13"/>
          </p:nvPr>
        </p:nvSpPr>
        <p:spPr/>
        <p:txBody>
          <a:bodyPr/>
          <a:lstStyle/>
          <a:p>
            <a:r>
              <a:rPr lang="en-IN" dirty="0"/>
              <a:t>Nature of media strategy</a:t>
            </a:r>
          </a:p>
          <a:p>
            <a:r>
              <a:rPr lang="en-IN" dirty="0"/>
              <a:t>Media planning</a:t>
            </a:r>
          </a:p>
          <a:p>
            <a:r>
              <a:rPr lang="en-IN" dirty="0"/>
              <a:t>Media buying</a:t>
            </a:r>
          </a:p>
          <a:p>
            <a:r>
              <a:rPr lang="en-IN" dirty="0"/>
              <a:t>Media choices</a:t>
            </a:r>
          </a:p>
          <a:p>
            <a:r>
              <a:rPr lang="en-IN" dirty="0"/>
              <a:t>B-to-B media selection</a:t>
            </a:r>
          </a:p>
          <a:p>
            <a:r>
              <a:rPr lang="en-IN" dirty="0"/>
              <a:t>International media concerns</a:t>
            </a:r>
          </a:p>
        </p:txBody>
      </p:sp>
    </p:spTree>
    <p:extLst>
      <p:ext uri="{BB962C8B-B14F-4D97-AF65-F5344CB8AC3E}">
        <p14:creationId xmlns:p14="http://schemas.microsoft.com/office/powerpoint/2010/main" val="357077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E958-B904-408F-8916-C13B02404F7E}"/>
              </a:ext>
            </a:extLst>
          </p:cNvPr>
          <p:cNvSpPr>
            <a:spLocks noGrp="1"/>
          </p:cNvSpPr>
          <p:nvPr>
            <p:ph type="title"/>
          </p:nvPr>
        </p:nvSpPr>
        <p:spPr/>
        <p:txBody>
          <a:bodyPr/>
          <a:lstStyle/>
          <a:p>
            <a:r>
              <a:rPr lang="en-IN" dirty="0"/>
              <a:t>Media Selection in B-to-B Markets</a:t>
            </a:r>
          </a:p>
        </p:txBody>
      </p:sp>
      <p:sp>
        <p:nvSpPr>
          <p:cNvPr id="3" name="Content Placeholder 2">
            <a:extLst>
              <a:ext uri="{FF2B5EF4-FFF2-40B4-BE49-F238E27FC236}">
                <a16:creationId xmlns:a16="http://schemas.microsoft.com/office/drawing/2014/main" id="{45A49953-E234-45CE-B39C-98C41E80B064}"/>
              </a:ext>
            </a:extLst>
          </p:cNvPr>
          <p:cNvSpPr>
            <a:spLocks noGrp="1"/>
          </p:cNvSpPr>
          <p:nvPr>
            <p:ph sz="quarter" idx="13"/>
          </p:nvPr>
        </p:nvSpPr>
        <p:spPr/>
        <p:txBody>
          <a:bodyPr/>
          <a:lstStyle/>
          <a:p>
            <a:r>
              <a:rPr lang="en-IN" dirty="0"/>
              <a:t>B-to-B ads looking more like consumer ads</a:t>
            </a:r>
          </a:p>
          <a:p>
            <a:r>
              <a:rPr lang="en-IN" dirty="0"/>
              <a:t>Reasons for shift</a:t>
            </a:r>
          </a:p>
          <a:p>
            <a:pPr lvl="1"/>
            <a:r>
              <a:rPr lang="en-IN" dirty="0"/>
              <a:t>Decision makers also consumers</a:t>
            </a:r>
          </a:p>
          <a:p>
            <a:pPr lvl="1"/>
            <a:r>
              <a:rPr lang="en-IN" dirty="0"/>
              <a:t>Decision makers difficult to reach</a:t>
            </a:r>
          </a:p>
          <a:p>
            <a:pPr lvl="1"/>
            <a:r>
              <a:rPr lang="en-IN" dirty="0"/>
              <a:t>Clutter in B-to-B traditional media</a:t>
            </a:r>
          </a:p>
          <a:p>
            <a:r>
              <a:rPr lang="en-IN" dirty="0"/>
              <a:t>Increase in advertising through consumer media</a:t>
            </a:r>
          </a:p>
          <a:p>
            <a:r>
              <a:rPr lang="en-IN" dirty="0"/>
              <a:t>Trade publications still important</a:t>
            </a:r>
          </a:p>
          <a:p>
            <a:r>
              <a:rPr lang="en-IN" dirty="0"/>
              <a:t>Business magazines</a:t>
            </a:r>
          </a:p>
        </p:txBody>
      </p:sp>
    </p:spTree>
    <p:extLst>
      <p:ext uri="{BB962C8B-B14F-4D97-AF65-F5344CB8AC3E}">
        <p14:creationId xmlns:p14="http://schemas.microsoft.com/office/powerpoint/2010/main" val="4226112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EDDC-4AF5-403F-8A29-DB28948B3538}"/>
              </a:ext>
            </a:extLst>
          </p:cNvPr>
          <p:cNvSpPr>
            <a:spLocks noGrp="1"/>
          </p:cNvSpPr>
          <p:nvPr>
            <p:ph type="title"/>
          </p:nvPr>
        </p:nvSpPr>
        <p:spPr/>
        <p:txBody>
          <a:bodyPr/>
          <a:lstStyle/>
          <a:p>
            <a:r>
              <a:rPr lang="en-IN" dirty="0"/>
              <a:t>International Implications</a:t>
            </a:r>
          </a:p>
        </p:txBody>
      </p:sp>
      <p:sp>
        <p:nvSpPr>
          <p:cNvPr id="3" name="Content Placeholder 2">
            <a:extLst>
              <a:ext uri="{FF2B5EF4-FFF2-40B4-BE49-F238E27FC236}">
                <a16:creationId xmlns:a16="http://schemas.microsoft.com/office/drawing/2014/main" id="{F125ED2C-7045-4B30-A580-B64094BC94B0}"/>
              </a:ext>
            </a:extLst>
          </p:cNvPr>
          <p:cNvSpPr>
            <a:spLocks noGrp="1"/>
          </p:cNvSpPr>
          <p:nvPr>
            <p:ph sz="quarter" idx="13"/>
          </p:nvPr>
        </p:nvSpPr>
        <p:spPr/>
        <p:txBody>
          <a:bodyPr/>
          <a:lstStyle/>
          <a:p>
            <a:r>
              <a:rPr lang="en-IN" dirty="0"/>
              <a:t>Media viewing habits vary across countries</a:t>
            </a:r>
          </a:p>
          <a:p>
            <a:r>
              <a:rPr lang="en-IN" dirty="0"/>
              <a:t>Television dominates in in many global markets</a:t>
            </a:r>
          </a:p>
          <a:p>
            <a:r>
              <a:rPr lang="en-IN" dirty="0"/>
              <a:t>Media buying process is different</a:t>
            </a:r>
          </a:p>
          <a:p>
            <a:r>
              <a:rPr lang="en-IN" dirty="0"/>
              <a:t>Cultural mores vary</a:t>
            </a:r>
          </a:p>
        </p:txBody>
      </p:sp>
    </p:spTree>
    <p:extLst>
      <p:ext uri="{BB962C8B-B14F-4D97-AF65-F5344CB8AC3E}">
        <p14:creationId xmlns:p14="http://schemas.microsoft.com/office/powerpoint/2010/main" val="2216368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FA1E-5246-4D70-9223-7CB74FB3299A}"/>
              </a:ext>
            </a:extLst>
          </p:cNvPr>
          <p:cNvSpPr>
            <a:spLocks noGrp="1"/>
          </p:cNvSpPr>
          <p:nvPr>
            <p:ph type="title"/>
          </p:nvPr>
        </p:nvSpPr>
        <p:spPr/>
        <p:txBody>
          <a:bodyPr/>
          <a:lstStyle/>
          <a:p>
            <a:r>
              <a:rPr lang="en-IN" dirty="0"/>
              <a:t>Your Career: Your First Job</a:t>
            </a:r>
          </a:p>
        </p:txBody>
      </p:sp>
      <p:sp>
        <p:nvSpPr>
          <p:cNvPr id="3" name="Content Placeholder 2">
            <a:extLst>
              <a:ext uri="{FF2B5EF4-FFF2-40B4-BE49-F238E27FC236}">
                <a16:creationId xmlns:a16="http://schemas.microsoft.com/office/drawing/2014/main" id="{FFAB58CA-F0EB-45E8-B976-501500039F06}"/>
              </a:ext>
            </a:extLst>
          </p:cNvPr>
          <p:cNvSpPr>
            <a:spLocks noGrp="1"/>
          </p:cNvSpPr>
          <p:nvPr>
            <p:ph sz="quarter" idx="13"/>
          </p:nvPr>
        </p:nvSpPr>
        <p:spPr/>
        <p:txBody>
          <a:bodyPr/>
          <a:lstStyle/>
          <a:p>
            <a:r>
              <a:rPr lang="en-IN" dirty="0"/>
              <a:t>Match most inviting jobs with interested target audience</a:t>
            </a:r>
          </a:p>
          <a:p>
            <a:r>
              <a:rPr lang="en-IN" dirty="0"/>
              <a:t>Use reach, frequency, opportunities to see, continuity to your advantage</a:t>
            </a:r>
          </a:p>
          <a:p>
            <a:r>
              <a:rPr lang="en-IN" dirty="0"/>
              <a:t>Continuity refers to job search schedule</a:t>
            </a:r>
          </a:p>
        </p:txBody>
      </p:sp>
    </p:spTree>
    <p:extLst>
      <p:ext uri="{BB962C8B-B14F-4D97-AF65-F5344CB8AC3E}">
        <p14:creationId xmlns:p14="http://schemas.microsoft.com/office/powerpoint/2010/main" val="2275169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7788-CB17-4251-BA79-1A59DD156A82}"/>
              </a:ext>
            </a:extLst>
          </p:cNvPr>
          <p:cNvSpPr>
            <a:spLocks noGrp="1"/>
          </p:cNvSpPr>
          <p:nvPr>
            <p:ph type="title"/>
          </p:nvPr>
        </p:nvSpPr>
        <p:spPr/>
        <p:txBody>
          <a:bodyPr/>
          <a:lstStyle/>
          <a:p>
            <a:r>
              <a:rPr lang="en-IN" dirty="0"/>
              <a:t>Blog Exercises</a:t>
            </a:r>
          </a:p>
        </p:txBody>
      </p:sp>
      <p:sp>
        <p:nvSpPr>
          <p:cNvPr id="3" name="Content Placeholder 2">
            <a:extLst>
              <a:ext uri="{FF2B5EF4-FFF2-40B4-BE49-F238E27FC236}">
                <a16:creationId xmlns:a16="http://schemas.microsoft.com/office/drawing/2014/main" id="{F47C7EF1-0BC1-463A-9D7F-96127743B212}"/>
              </a:ext>
            </a:extLst>
          </p:cNvPr>
          <p:cNvSpPr>
            <a:spLocks noGrp="1"/>
          </p:cNvSpPr>
          <p:nvPr>
            <p:ph sz="quarter" idx="13"/>
          </p:nvPr>
        </p:nvSpPr>
        <p:spPr/>
        <p:txBody>
          <a:bodyPr/>
          <a:lstStyle/>
          <a:p>
            <a:r>
              <a:rPr lang="en-IN" dirty="0"/>
              <a:t>Millennials and T</a:t>
            </a:r>
            <a:r>
              <a:rPr lang="en-IN" sz="100" dirty="0"/>
              <a:t> </a:t>
            </a:r>
            <a:r>
              <a:rPr lang="en-IN" dirty="0"/>
              <a:t>V</a:t>
            </a:r>
          </a:p>
          <a:p>
            <a:r>
              <a:rPr lang="en-IN" dirty="0"/>
              <a:t>Billboards</a:t>
            </a:r>
          </a:p>
          <a:p>
            <a:r>
              <a:rPr lang="en-IN" dirty="0"/>
              <a:t>Traditional Television Advertising Approaches</a:t>
            </a:r>
          </a:p>
        </p:txBody>
      </p:sp>
    </p:spTree>
    <p:extLst>
      <p:ext uri="{BB962C8B-B14F-4D97-AF65-F5344CB8AC3E}">
        <p14:creationId xmlns:p14="http://schemas.microsoft.com/office/powerpoint/2010/main" val="380648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D610-BD47-4711-AE23-04CA29E7203C}"/>
              </a:ext>
            </a:extLst>
          </p:cNvPr>
          <p:cNvSpPr>
            <a:spLocks noGrp="1"/>
          </p:cNvSpPr>
          <p:nvPr>
            <p:ph type="title"/>
          </p:nvPr>
        </p:nvSpPr>
        <p:spPr/>
        <p:txBody>
          <a:bodyPr/>
          <a:lstStyle/>
          <a:p>
            <a:r>
              <a:rPr lang="en-IN" dirty="0"/>
              <a:t>Mother’s Day Marketing</a:t>
            </a:r>
          </a:p>
        </p:txBody>
      </p:sp>
      <p:sp>
        <p:nvSpPr>
          <p:cNvPr id="3" name="Content Placeholder 2">
            <a:extLst>
              <a:ext uri="{FF2B5EF4-FFF2-40B4-BE49-F238E27FC236}">
                <a16:creationId xmlns:a16="http://schemas.microsoft.com/office/drawing/2014/main" id="{AB2F5834-C1D2-4CE8-BA1D-C6D4061858DC}"/>
              </a:ext>
            </a:extLst>
          </p:cNvPr>
          <p:cNvSpPr>
            <a:spLocks noGrp="1"/>
          </p:cNvSpPr>
          <p:nvPr>
            <p:ph sz="quarter" idx="13"/>
          </p:nvPr>
        </p:nvSpPr>
        <p:spPr/>
        <p:txBody>
          <a:bodyPr/>
          <a:lstStyle/>
          <a:p>
            <a:r>
              <a:rPr lang="en-IN" dirty="0"/>
              <a:t>Unique opportunities and complications</a:t>
            </a:r>
          </a:p>
          <a:p>
            <a:r>
              <a:rPr lang="en-IN" dirty="0"/>
              <a:t>Two buying approaches:</a:t>
            </a:r>
          </a:p>
          <a:p>
            <a:pPr lvl="1"/>
            <a:r>
              <a:rPr lang="en-IN" dirty="0"/>
              <a:t>Male-oriented media</a:t>
            </a:r>
          </a:p>
          <a:p>
            <a:pPr lvl="1"/>
            <a:r>
              <a:rPr lang="en-IN" dirty="0"/>
              <a:t>Female-oriented media</a:t>
            </a:r>
          </a:p>
          <a:p>
            <a:r>
              <a:rPr lang="en-IN" dirty="0"/>
              <a:t>Both require careful coordination</a:t>
            </a:r>
          </a:p>
        </p:txBody>
      </p:sp>
      <p:pic>
        <p:nvPicPr>
          <p:cNvPr id="6" name="Content Placeholder 5" descr="A photo of a woman modeling a bracelet.">
            <a:extLst>
              <a:ext uri="{FF2B5EF4-FFF2-40B4-BE49-F238E27FC236}">
                <a16:creationId xmlns:a16="http://schemas.microsoft.com/office/drawing/2014/main" id="{C4979405-AB8E-44E8-9E78-E9EDB5068285}"/>
              </a:ext>
            </a:extLst>
          </p:cNvPr>
          <p:cNvPicPr>
            <a:picLocks noGrp="1" noChangeAspect="1"/>
          </p:cNvPicPr>
          <p:nvPr>
            <p:ph sz="quarter" idx="14"/>
          </p:nvPr>
        </p:nvPicPr>
        <p:blipFill>
          <a:blip r:embed="rId3"/>
          <a:stretch>
            <a:fillRect/>
          </a:stretch>
        </p:blipFill>
        <p:spPr>
          <a:xfrm>
            <a:off x="4694832" y="1552575"/>
            <a:ext cx="3992562" cy="2595731"/>
          </a:xfrm>
          <a:prstGeom prst="rect">
            <a:avLst/>
          </a:prstGeom>
        </p:spPr>
      </p:pic>
    </p:spTree>
    <p:extLst>
      <p:ext uri="{BB962C8B-B14F-4D97-AF65-F5344CB8AC3E}">
        <p14:creationId xmlns:p14="http://schemas.microsoft.com/office/powerpoint/2010/main" val="3031257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1CCB-0C23-4407-8C88-CB0CD7EC9C18}"/>
              </a:ext>
            </a:extLst>
          </p:cNvPr>
          <p:cNvSpPr>
            <a:spLocks noGrp="1"/>
          </p:cNvSpPr>
          <p:nvPr>
            <p:ph type="title"/>
          </p:nvPr>
        </p:nvSpPr>
        <p:spPr/>
        <p:txBody>
          <a:bodyPr/>
          <a:lstStyle/>
          <a:p>
            <a:r>
              <a:rPr lang="en-IN" dirty="0"/>
              <a:t>The Media Strategy</a:t>
            </a:r>
          </a:p>
        </p:txBody>
      </p:sp>
      <p:sp>
        <p:nvSpPr>
          <p:cNvPr id="3" name="Content Placeholder 2">
            <a:extLst>
              <a:ext uri="{FF2B5EF4-FFF2-40B4-BE49-F238E27FC236}">
                <a16:creationId xmlns:a16="http://schemas.microsoft.com/office/drawing/2014/main" id="{CE6D263C-8D1F-47A2-9BC0-2B92B1038738}"/>
              </a:ext>
            </a:extLst>
          </p:cNvPr>
          <p:cNvSpPr>
            <a:spLocks noGrp="1"/>
          </p:cNvSpPr>
          <p:nvPr>
            <p:ph sz="quarter" idx="13"/>
          </p:nvPr>
        </p:nvSpPr>
        <p:spPr/>
        <p:txBody>
          <a:bodyPr/>
          <a:lstStyle/>
          <a:p>
            <a:r>
              <a:rPr lang="en-IN" dirty="0" err="1"/>
              <a:t>Analyzing</a:t>
            </a:r>
            <a:r>
              <a:rPr lang="en-IN" dirty="0"/>
              <a:t> and choosing media</a:t>
            </a:r>
          </a:p>
          <a:p>
            <a:r>
              <a:rPr lang="en-IN" dirty="0"/>
              <a:t>Used for advertising and promotional campaigns</a:t>
            </a:r>
          </a:p>
          <a:p>
            <a:r>
              <a:rPr lang="en-IN" dirty="0"/>
              <a:t>Matches target audience to media audience</a:t>
            </a:r>
          </a:p>
        </p:txBody>
      </p:sp>
    </p:spTree>
    <p:extLst>
      <p:ext uri="{BB962C8B-B14F-4D97-AF65-F5344CB8AC3E}">
        <p14:creationId xmlns:p14="http://schemas.microsoft.com/office/powerpoint/2010/main" val="385073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D860-C771-498D-AD8C-68A62A16DBB8}"/>
              </a:ext>
            </a:extLst>
          </p:cNvPr>
          <p:cNvSpPr>
            <a:spLocks noGrp="1"/>
          </p:cNvSpPr>
          <p:nvPr>
            <p:ph type="title"/>
          </p:nvPr>
        </p:nvSpPr>
        <p:spPr/>
        <p:txBody>
          <a:bodyPr/>
          <a:lstStyle/>
          <a:p>
            <a:r>
              <a:rPr lang="en-IN" dirty="0"/>
              <a:t>Media Planning</a:t>
            </a:r>
          </a:p>
        </p:txBody>
      </p:sp>
      <p:sp>
        <p:nvSpPr>
          <p:cNvPr id="3" name="Content Placeholder 2">
            <a:extLst>
              <a:ext uri="{FF2B5EF4-FFF2-40B4-BE49-F238E27FC236}">
                <a16:creationId xmlns:a16="http://schemas.microsoft.com/office/drawing/2014/main" id="{E7C4A738-7E8B-412A-BDD7-B3964A894B0D}"/>
              </a:ext>
            </a:extLst>
          </p:cNvPr>
          <p:cNvSpPr>
            <a:spLocks noGrp="1"/>
          </p:cNvSpPr>
          <p:nvPr>
            <p:ph sz="quarter" idx="13"/>
          </p:nvPr>
        </p:nvSpPr>
        <p:spPr>
          <a:xfrm>
            <a:off x="457200" y="1552575"/>
            <a:ext cx="3991970" cy="4750254"/>
          </a:xfrm>
        </p:spPr>
        <p:txBody>
          <a:bodyPr/>
          <a:lstStyle/>
          <a:p>
            <a:r>
              <a:rPr lang="en-IN" dirty="0"/>
              <a:t>Analysis of target market</a:t>
            </a:r>
          </a:p>
          <a:p>
            <a:r>
              <a:rPr lang="en-IN" dirty="0"/>
              <a:t>Focus on consumer </a:t>
            </a:r>
            <a:r>
              <a:rPr lang="en-IN" dirty="0" err="1"/>
              <a:t>behavior</a:t>
            </a:r>
            <a:endParaRPr lang="en-IN" dirty="0"/>
          </a:p>
          <a:p>
            <a:r>
              <a:rPr lang="en-IN" dirty="0"/>
              <a:t>Understanding purchase process</a:t>
            </a:r>
          </a:p>
          <a:p>
            <a:r>
              <a:rPr lang="en-IN" dirty="0"/>
              <a:t>Study media choices</a:t>
            </a:r>
          </a:p>
          <a:p>
            <a:r>
              <a:rPr lang="en-IN" dirty="0"/>
              <a:t>Listening and viewing habits</a:t>
            </a:r>
          </a:p>
          <a:p>
            <a:r>
              <a:rPr lang="en-IN" dirty="0"/>
              <a:t>Use of marketing analytics</a:t>
            </a:r>
          </a:p>
        </p:txBody>
      </p:sp>
      <p:pic>
        <p:nvPicPr>
          <p:cNvPr id="6" name="Content Placeholder 5" descr="A photo shows a person reading the New York Times on a tablet.">
            <a:extLst>
              <a:ext uri="{FF2B5EF4-FFF2-40B4-BE49-F238E27FC236}">
                <a16:creationId xmlns:a16="http://schemas.microsoft.com/office/drawing/2014/main" id="{3F54209F-B0C9-44DE-B90F-1D93F36E8F7C}"/>
              </a:ext>
            </a:extLst>
          </p:cNvPr>
          <p:cNvPicPr>
            <a:picLocks noGrp="1" noChangeAspect="1"/>
          </p:cNvPicPr>
          <p:nvPr>
            <p:ph sz="quarter" idx="14"/>
          </p:nvPr>
        </p:nvPicPr>
        <p:blipFill>
          <a:blip r:embed="rId3"/>
          <a:stretch>
            <a:fillRect/>
          </a:stretch>
        </p:blipFill>
        <p:spPr>
          <a:xfrm>
            <a:off x="4694832" y="1552575"/>
            <a:ext cx="3992562" cy="2628387"/>
          </a:xfrm>
          <a:prstGeom prst="rect">
            <a:avLst/>
          </a:prstGeom>
        </p:spPr>
      </p:pic>
    </p:spTree>
    <p:extLst>
      <p:ext uri="{BB962C8B-B14F-4D97-AF65-F5344CB8AC3E}">
        <p14:creationId xmlns:p14="http://schemas.microsoft.com/office/powerpoint/2010/main" val="3096736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495C-BB49-41CC-9B46-9421BA713118}"/>
              </a:ext>
            </a:extLst>
          </p:cNvPr>
          <p:cNvSpPr>
            <a:spLocks noGrp="1"/>
          </p:cNvSpPr>
          <p:nvPr>
            <p:ph type="title"/>
          </p:nvPr>
        </p:nvSpPr>
        <p:spPr/>
        <p:txBody>
          <a:bodyPr/>
          <a:lstStyle/>
          <a:p>
            <a:r>
              <a:rPr lang="en-IN" sz="3000" dirty="0"/>
              <a:t>Figure 7.1: Examples of Times Individuals Are Exposed to Advertisements </a:t>
            </a:r>
            <a:r>
              <a:rPr lang="en-IN" sz="2000" b="0" dirty="0"/>
              <a:t>(1 of 2)</a:t>
            </a:r>
            <a:endParaRPr lang="en-IN" b="0" dirty="0"/>
          </a:p>
        </p:txBody>
      </p:sp>
      <p:sp>
        <p:nvSpPr>
          <p:cNvPr id="3" name="Content Placeholder 2">
            <a:extLst>
              <a:ext uri="{FF2B5EF4-FFF2-40B4-BE49-F238E27FC236}">
                <a16:creationId xmlns:a16="http://schemas.microsoft.com/office/drawing/2014/main" id="{06F4B96D-B159-4137-A5BD-E4F187EF1EE4}"/>
              </a:ext>
            </a:extLst>
          </p:cNvPr>
          <p:cNvSpPr>
            <a:spLocks noGrp="1"/>
          </p:cNvSpPr>
          <p:nvPr>
            <p:ph sz="quarter" idx="13"/>
          </p:nvPr>
        </p:nvSpPr>
        <p:spPr/>
        <p:txBody>
          <a:bodyPr/>
          <a:lstStyle/>
          <a:p>
            <a:r>
              <a:rPr lang="en-IN" dirty="0"/>
              <a:t>A </a:t>
            </a:r>
            <a:r>
              <a:rPr lang="en-IN" dirty="0" err="1"/>
              <a:t>favorite</a:t>
            </a:r>
            <a:r>
              <a:rPr lang="en-IN" dirty="0"/>
              <a:t> wake-up radio station or one that is listened to during the commute to work</a:t>
            </a:r>
          </a:p>
          <a:p>
            <a:r>
              <a:rPr lang="en-IN" dirty="0"/>
              <a:t>A </a:t>
            </a:r>
            <a:r>
              <a:rPr lang="en-IN" dirty="0" err="1"/>
              <a:t>favorite</a:t>
            </a:r>
            <a:r>
              <a:rPr lang="en-IN" dirty="0"/>
              <a:t> morning news show or newspaper</a:t>
            </a:r>
          </a:p>
          <a:p>
            <a:r>
              <a:rPr lang="en-IN" dirty="0"/>
              <a:t>Trade or business journals examined while at work</a:t>
            </a:r>
          </a:p>
          <a:p>
            <a:r>
              <a:rPr lang="en-IN" dirty="0"/>
              <a:t>A radio station played during office hours at work</a:t>
            </a:r>
          </a:p>
          <a:p>
            <a:r>
              <a:rPr lang="en-IN" dirty="0" err="1"/>
              <a:t>Favorite</a:t>
            </a:r>
            <a:r>
              <a:rPr lang="en-IN" dirty="0"/>
              <a:t> computer sites accessed during work</a:t>
            </a:r>
          </a:p>
        </p:txBody>
      </p:sp>
    </p:spTree>
    <p:extLst>
      <p:ext uri="{BB962C8B-B14F-4D97-AF65-F5344CB8AC3E}">
        <p14:creationId xmlns:p14="http://schemas.microsoft.com/office/powerpoint/2010/main" val="2337390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AE84-A2E8-4EF0-A46E-3E5E69A53424}"/>
              </a:ext>
            </a:extLst>
          </p:cNvPr>
          <p:cNvSpPr>
            <a:spLocks noGrp="1"/>
          </p:cNvSpPr>
          <p:nvPr>
            <p:ph type="title"/>
          </p:nvPr>
        </p:nvSpPr>
        <p:spPr/>
        <p:txBody>
          <a:bodyPr/>
          <a:lstStyle/>
          <a:p>
            <a:r>
              <a:rPr lang="en-IN" sz="3000" dirty="0"/>
              <a:t>Figure 7.1: Examples of Times Individuals Are Exposed to Advertisements </a:t>
            </a:r>
            <a:r>
              <a:rPr lang="en-IN" sz="2000" b="0" dirty="0"/>
              <a:t>(2 of 2)</a:t>
            </a:r>
          </a:p>
        </p:txBody>
      </p:sp>
      <p:sp>
        <p:nvSpPr>
          <p:cNvPr id="3" name="Content Placeholder 2">
            <a:extLst>
              <a:ext uri="{FF2B5EF4-FFF2-40B4-BE49-F238E27FC236}">
                <a16:creationId xmlns:a16="http://schemas.microsoft.com/office/drawing/2014/main" id="{B19412B6-B0B5-406C-945A-BD39FA258D65}"/>
              </a:ext>
            </a:extLst>
          </p:cNvPr>
          <p:cNvSpPr>
            <a:spLocks noGrp="1"/>
          </p:cNvSpPr>
          <p:nvPr>
            <p:ph sz="quarter" idx="13"/>
          </p:nvPr>
        </p:nvSpPr>
        <p:spPr/>
        <p:txBody>
          <a:bodyPr/>
          <a:lstStyle/>
          <a:p>
            <a:r>
              <a:rPr lang="en-IN" dirty="0" err="1"/>
              <a:t>Favorite</a:t>
            </a:r>
            <a:r>
              <a:rPr lang="en-IN" dirty="0"/>
              <a:t> magazines read during the evening hours</a:t>
            </a:r>
          </a:p>
          <a:p>
            <a:r>
              <a:rPr lang="en-IN" dirty="0" err="1"/>
              <a:t>Favorite</a:t>
            </a:r>
            <a:r>
              <a:rPr lang="en-IN" dirty="0"/>
              <a:t> television shows watched during the evening hours</a:t>
            </a:r>
          </a:p>
          <a:p>
            <a:r>
              <a:rPr lang="en-IN" dirty="0"/>
              <a:t>Internet sites accessed during leisurely hours</a:t>
            </a:r>
          </a:p>
          <a:p>
            <a:r>
              <a:rPr lang="en-IN" dirty="0"/>
              <a:t>Shopping, dining, and entertainment venues frequented</a:t>
            </a:r>
          </a:p>
        </p:txBody>
      </p:sp>
    </p:spTree>
    <p:extLst>
      <p:ext uri="{BB962C8B-B14F-4D97-AF65-F5344CB8AC3E}">
        <p14:creationId xmlns:p14="http://schemas.microsoft.com/office/powerpoint/2010/main" val="274205483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146293</TotalTime>
  <Words>5684</Words>
  <Application>Microsoft Office PowerPoint</Application>
  <PresentationFormat>On-screen Show (4:3)</PresentationFormat>
  <Paragraphs>578</Paragraphs>
  <Slides>44</Slides>
  <Notes>44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44</vt:i4>
      </vt:variant>
    </vt:vector>
  </HeadingPairs>
  <TitlesOfParts>
    <vt:vector size="54" baseType="lpstr">
      <vt:lpstr>Arial</vt:lpstr>
      <vt:lpstr>Symbol</vt:lpstr>
      <vt:lpstr>Noto Sans Symbols</vt:lpstr>
      <vt:lpstr>Calibri</vt:lpstr>
      <vt:lpstr>Times New Roman</vt:lpstr>
      <vt:lpstr>Verdana</vt:lpstr>
      <vt:lpstr>Cambria</vt:lpstr>
      <vt:lpstr>USHE</vt:lpstr>
      <vt:lpstr>USHE_slide options</vt:lpstr>
      <vt:lpstr>Equation</vt:lpstr>
      <vt:lpstr>Integrated Advertising, Promotion, and Marketing Communications</vt:lpstr>
      <vt:lpstr>Chapter Objectives (1 of 2)</vt:lpstr>
      <vt:lpstr>Chapter Objectives (2 of 2)</vt:lpstr>
      <vt:lpstr>Chapter Overview</vt:lpstr>
      <vt:lpstr>Mother’s Day Marketing</vt:lpstr>
      <vt:lpstr>The Media Strategy</vt:lpstr>
      <vt:lpstr>Media Planning</vt:lpstr>
      <vt:lpstr>Figure 7.1: Examples of Times Individuals Are Exposed to Advertisements (1 of 2)</vt:lpstr>
      <vt:lpstr>Figure 7.1: Examples of Times Individuals Are Exposed to Advertisements (2 of 2)</vt:lpstr>
      <vt:lpstr>Figure 7.2: Components of a Media Plan</vt:lpstr>
      <vt:lpstr>Media Planners</vt:lpstr>
      <vt:lpstr>Media Buyers</vt:lpstr>
      <vt:lpstr>Small versus Large Markets</vt:lpstr>
      <vt:lpstr>Figure 7.3: Advertising Terminology (1 of 2)</vt:lpstr>
      <vt:lpstr>Figure 7.3: Advertising Terminology (2 of 2)</vt:lpstr>
      <vt:lpstr>Questions to Consider (1 of 2)</vt:lpstr>
      <vt:lpstr>Figure 7.4: Hypothetical Media Information for a 35-mm Digital Camera</vt:lpstr>
      <vt:lpstr>Figure 7.5: Calculating Weighted C P M</vt:lpstr>
      <vt:lpstr>Achieving Advertising Objectives (1 of 3)</vt:lpstr>
      <vt:lpstr>Achieving Advertising Objectives (2 of 3)</vt:lpstr>
      <vt:lpstr>Achieving Advertising Objectives (3 of 3)</vt:lpstr>
      <vt:lpstr>Figure 7.6: Brand Recognition Versus Brand Recall</vt:lpstr>
      <vt:lpstr>Figure 7.7: Television Advertising</vt:lpstr>
      <vt:lpstr>Nielsen Ratings</vt:lpstr>
      <vt:lpstr>C3 Ratings</vt:lpstr>
      <vt:lpstr>Ratings Providers</vt:lpstr>
      <vt:lpstr>Local and Regional Television Advertising</vt:lpstr>
      <vt:lpstr>Dynamic Advertising</vt:lpstr>
      <vt:lpstr>Social Media and Television</vt:lpstr>
      <vt:lpstr>YouTube and Television</vt:lpstr>
      <vt:lpstr>Super Bowl Advertising</vt:lpstr>
      <vt:lpstr>Figure 7.8: Radio Advertising</vt:lpstr>
      <vt:lpstr>Questions to Consider (2 of 2)</vt:lpstr>
      <vt:lpstr>Figure 7.9: Expenditures on Out-of-Home Advertising</vt:lpstr>
      <vt:lpstr>Figure 7.10: Out-of-Home Advertising</vt:lpstr>
      <vt:lpstr>Figure 7.11: Magazine Advertising</vt:lpstr>
      <vt:lpstr>Figure 7.12: Newspaper Advertising</vt:lpstr>
      <vt:lpstr>Media Mix</vt:lpstr>
      <vt:lpstr>Figure 7.13: Developing Logical Combinations of Media</vt:lpstr>
      <vt:lpstr>Media Selection in B-to-B Markets</vt:lpstr>
      <vt:lpstr>International Implications</vt:lpstr>
      <vt:lpstr>Your Career: Your First Job</vt:lpstr>
      <vt:lpstr>Blog Exercises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7, Traditional Media Channels</dc:title>
  <dc:subject>BusPub</dc:subject>
  <dc:creator>Clow/Baack</dc:creator>
  <cp:keywords>Integrated Advertising, Promotion, and Marketing Communications</cp:keywords>
  <dc:description>Long description alt-text is inserted in the notes pane.</dc:description>
  <cp:lastModifiedBy>Administrator</cp:lastModifiedBy>
  <cp:revision>763</cp:revision>
  <dcterms:modified xsi:type="dcterms:W3CDTF">2025-04-29T04:08:14Z</dcterms:modified>
</cp:coreProperties>
</file>